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72" r:id="rId4"/>
    <p:sldId id="274" r:id="rId5"/>
    <p:sldId id="273" r:id="rId6"/>
    <p:sldId id="282" r:id="rId7"/>
    <p:sldId id="280" r:id="rId8"/>
    <p:sldId id="277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84" autoAdjust="0"/>
    <p:restoredTop sz="81007" autoAdjust="0"/>
  </p:normalViewPr>
  <p:slideViewPr>
    <p:cSldViewPr snapToGrid="0">
      <p:cViewPr>
        <p:scale>
          <a:sx n="86" d="100"/>
          <a:sy n="86" d="100"/>
        </p:scale>
        <p:origin x="-1266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1FE40-D022-4C99-BEAF-FA52C388C032}" type="datetimeFigureOut">
              <a:rPr lang="en-US"/>
              <a:pPr/>
              <a:t>10/14/2016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6A1AC-1E70-421A-943D-3CD7CC9E33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73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A1AC-1E70-421A-943D-3CD7CC9E332E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463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Motivisani "Razvionicom" i "Milančetom", a u cilju unapređivanja međusobnog informisanja, saradnje, edukacije i podrške, pokrenuli smo portal "Mpetrovići". U ovom radu biće reći o počecima korišćenja i izazovima na koje smo naišli, zgodnim i nezgodnim pitanjima, ustrojstvu i "lakoći" uspostavljanjua hijerarhije među jednakima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A1AC-1E70-421A-943D-3CD7CC9E33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283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A1AC-1E70-421A-943D-3CD7CC9E33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049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err="1" smtClean="0">
                <a:latin typeface="Calibri" pitchFamily="34" charset="0"/>
              </a:rPr>
              <a:t>Mpetrovi</a:t>
            </a:r>
            <a:r>
              <a:rPr lang="sr-Latn-RS" sz="3200" dirty="0" smtClean="0">
                <a:latin typeface="Calibri" pitchFamily="34" charset="0"/>
              </a:rPr>
              <a:t>ć</a:t>
            </a:r>
            <a:r>
              <a:rPr lang="en-US" sz="3200" dirty="0" smtClean="0">
                <a:latin typeface="Calibri" pitchFamily="34" charset="0"/>
              </a:rPr>
              <a:t>i – </a:t>
            </a:r>
            <a:r>
              <a:rPr lang="sr-Latn-RS" sz="3200" dirty="0" smtClean="0">
                <a:latin typeface="Calibri" pitchFamily="34" charset="0"/>
              </a:rPr>
              <a:t>školski portal za komunikaciju, saradnju i učenje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defTabSz="914400" fontAlgn="base">
              <a:spcAft>
                <a:spcPct val="0"/>
              </a:spcAft>
              <a:buClr>
                <a:srgbClr val="4F81BD"/>
              </a:buClr>
              <a:buSzPct val="76000"/>
            </a:pPr>
            <a:r>
              <a:rPr lang="en-US" sz="1800" dirty="0" err="1">
                <a:solidFill>
                  <a:srgbClr val="424242"/>
                </a:solidFill>
                <a:latin typeface="Calibri" pitchFamily="34" charset="0"/>
              </a:rPr>
              <a:t>Mirjana</a:t>
            </a:r>
            <a:r>
              <a:rPr lang="en-US" sz="1800" dirty="0">
                <a:solidFill>
                  <a:srgbClr val="424242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rgbClr val="424242"/>
                </a:solidFill>
                <a:latin typeface="Calibri" pitchFamily="34" charset="0"/>
              </a:rPr>
              <a:t>Lazor</a:t>
            </a:r>
            <a:endParaRPr lang="en-US" sz="1800" dirty="0">
              <a:solidFill>
                <a:srgbClr val="424242"/>
              </a:solidFill>
              <a:latin typeface="Calibri" pitchFamily="34" charset="0"/>
            </a:endParaRPr>
          </a:p>
          <a:p>
            <a:pPr lvl="0" defTabSz="914400" fontAlgn="base">
              <a:spcAft>
                <a:spcPct val="0"/>
              </a:spcAft>
              <a:buClr>
                <a:srgbClr val="4F81BD"/>
              </a:buClr>
              <a:buSzPct val="76000"/>
            </a:pPr>
            <a:r>
              <a:rPr lang="sr-Latn-RS" sz="1800" dirty="0" smtClean="0">
                <a:solidFill>
                  <a:srgbClr val="424242"/>
                </a:solidFill>
                <a:latin typeface="Calibri" pitchFamily="34" charset="0"/>
              </a:rPr>
              <a:t>ŠOSO </a:t>
            </a:r>
            <a:r>
              <a:rPr lang="en-US" sz="1800" dirty="0" smtClean="0">
                <a:solidFill>
                  <a:srgbClr val="424242"/>
                </a:solidFill>
                <a:latin typeface="Calibri" pitchFamily="34" charset="0"/>
              </a:rPr>
              <a:t>"</a:t>
            </a:r>
            <a:r>
              <a:rPr lang="en-US" sz="1800" dirty="0">
                <a:solidFill>
                  <a:srgbClr val="424242"/>
                </a:solidFill>
                <a:latin typeface="Calibri" pitchFamily="34" charset="0"/>
              </a:rPr>
              <a:t>Milan </a:t>
            </a:r>
            <a:r>
              <a:rPr lang="en-US" sz="1800" dirty="0" err="1">
                <a:solidFill>
                  <a:srgbClr val="424242"/>
                </a:solidFill>
                <a:latin typeface="Calibri" pitchFamily="34" charset="0"/>
              </a:rPr>
              <a:t>Petrovic</a:t>
            </a:r>
            <a:r>
              <a:rPr lang="en-US" sz="1800" dirty="0" smtClean="0">
                <a:solidFill>
                  <a:srgbClr val="424242"/>
                </a:solidFill>
                <a:latin typeface="Calibri" pitchFamily="34" charset="0"/>
              </a:rPr>
              <a:t>“</a:t>
            </a:r>
            <a:r>
              <a:rPr lang="sr-Latn-RS" sz="1800" dirty="0" smtClean="0">
                <a:solidFill>
                  <a:srgbClr val="424242"/>
                </a:solidFill>
                <a:latin typeface="Calibri" pitchFamily="34" charset="0"/>
              </a:rPr>
              <a:t> sa domom učenika</a:t>
            </a:r>
            <a:r>
              <a:rPr lang="en-US" sz="1800" dirty="0" smtClean="0">
                <a:solidFill>
                  <a:srgbClr val="424242"/>
                </a:solidFill>
                <a:latin typeface="Calibri" pitchFamily="34" charset="0"/>
              </a:rPr>
              <a:t>, </a:t>
            </a:r>
            <a:endParaRPr lang="sr-Latn-RS" sz="1800" dirty="0" smtClean="0">
              <a:solidFill>
                <a:srgbClr val="424242"/>
              </a:solidFill>
              <a:latin typeface="Calibri" pitchFamily="34" charset="0"/>
            </a:endParaRPr>
          </a:p>
          <a:p>
            <a:pPr lvl="0" defTabSz="914400" fontAlgn="base">
              <a:spcAft>
                <a:spcPct val="0"/>
              </a:spcAft>
              <a:buClr>
                <a:srgbClr val="4F81BD"/>
              </a:buClr>
              <a:buSzPct val="76000"/>
            </a:pPr>
            <a:r>
              <a:rPr lang="en-US" sz="1800" dirty="0" smtClean="0">
                <a:solidFill>
                  <a:srgbClr val="424242"/>
                </a:solidFill>
                <a:latin typeface="Calibri" pitchFamily="34" charset="0"/>
              </a:rPr>
              <a:t>Novi </a:t>
            </a:r>
            <a:r>
              <a:rPr lang="en-US" sz="1800" dirty="0">
                <a:solidFill>
                  <a:srgbClr val="424242"/>
                </a:solidFill>
                <a:latin typeface="Calibri" pitchFamily="34" charset="0"/>
              </a:rPr>
              <a:t>Sad, </a:t>
            </a:r>
            <a:r>
              <a:rPr lang="sr-Latn-RS" sz="1800" dirty="0" smtClean="0">
                <a:solidFill>
                  <a:srgbClr val="424242"/>
                </a:solidFill>
                <a:latin typeface="Calibri" pitchFamily="34" charset="0"/>
              </a:rPr>
              <a:t>oktobar </a:t>
            </a:r>
            <a:r>
              <a:rPr lang="en-US" sz="1800" dirty="0" smtClean="0">
                <a:solidFill>
                  <a:srgbClr val="424242"/>
                </a:solidFill>
                <a:latin typeface="Calibri" pitchFamily="34" charset="0"/>
              </a:rPr>
              <a:t> 2016</a:t>
            </a:r>
            <a:r>
              <a:rPr lang="sr-Latn-RS" sz="1800" dirty="0" smtClean="0">
                <a:solidFill>
                  <a:srgbClr val="424242"/>
                </a:solidFill>
                <a:latin typeface="Calibri" pitchFamily="34" charset="0"/>
              </a:rPr>
              <a:t>.</a:t>
            </a:r>
            <a:r>
              <a:rPr lang="en-US" sz="1800" dirty="0" smtClean="0">
                <a:solidFill>
                  <a:srgbClr val="424242"/>
                </a:solidFill>
                <a:latin typeface="Calibri" pitchFamily="34" charset="0"/>
              </a:rPr>
              <a:t> </a:t>
            </a:r>
            <a:endParaRPr lang="en-US" sz="1800" dirty="0">
              <a:solidFill>
                <a:srgbClr val="42424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pitchFamily="34" charset="0"/>
              </a:rPr>
              <a:t>Ko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smo</a:t>
            </a:r>
            <a:r>
              <a:rPr lang="en-US" dirty="0" smtClean="0">
                <a:latin typeface="Calibri" pitchFamily="34" charset="0"/>
              </a:rPr>
              <a:t> mi?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 smtClean="0">
                <a:latin typeface="Calibri" pitchFamily="34" charset="0"/>
              </a:rPr>
              <a:t>Škola za osnovno i srednje obrazovanje“Milan Petrović“ sa domom učenika</a:t>
            </a:r>
          </a:p>
          <a:p>
            <a:r>
              <a:rPr lang="sr-Latn-RS" dirty="0" smtClean="0">
                <a:latin typeface="Calibri" pitchFamily="34" charset="0"/>
              </a:rPr>
              <a:t>Jedinstven sistem za podršku deci sa smetnjama u razvoju i osobama sa invaliditetom (obrazovanje, socijalna i zdravstvena zaštita)</a:t>
            </a:r>
          </a:p>
          <a:p>
            <a:r>
              <a:rPr lang="sr-Latn-RS" b="1" dirty="0" smtClean="0">
                <a:latin typeface="Calibri" pitchFamily="34" charset="0"/>
              </a:rPr>
              <a:t>Korisnici</a:t>
            </a:r>
            <a:r>
              <a:rPr lang="sr-Latn-RS" dirty="0" smtClean="0">
                <a:latin typeface="Calibri" pitchFamily="34" charset="0"/>
              </a:rPr>
              <a:t>: 1200 svih uzrasta</a:t>
            </a:r>
          </a:p>
          <a:p>
            <a:r>
              <a:rPr lang="sr-Latn-RS" b="1" dirty="0" smtClean="0">
                <a:latin typeface="Calibri" pitchFamily="34" charset="0"/>
              </a:rPr>
              <a:t>Osoblje</a:t>
            </a:r>
            <a:r>
              <a:rPr lang="sr-Latn-RS" dirty="0">
                <a:latin typeface="Calibri" pitchFamily="34" charset="0"/>
              </a:rPr>
              <a:t>: vaspitači, nastavnici, defektolozi, pedagozi, psiholozi, lekari, medicinske sestre, radni instruktori, </a:t>
            </a:r>
            <a:r>
              <a:rPr lang="sr-Latn-RS" dirty="0" smtClean="0">
                <a:latin typeface="Calibri" pitchFamily="34" charset="0"/>
              </a:rPr>
              <a:t>umetnici, inženjeri</a:t>
            </a:r>
            <a:r>
              <a:rPr lang="sr-Latn-RS" dirty="0">
                <a:latin typeface="Calibri" pitchFamily="34" charset="0"/>
              </a:rPr>
              <a:t>, majstori...</a:t>
            </a:r>
            <a:endParaRPr lang="sr-Latn-RS" dirty="0" smtClean="0">
              <a:latin typeface="Calibri" pitchFamily="34" charset="0"/>
            </a:endParaRPr>
          </a:p>
          <a:p>
            <a:r>
              <a:rPr lang="sr-Latn-RS" b="1" dirty="0" smtClean="0">
                <a:latin typeface="Calibri" pitchFamily="34" charset="0"/>
              </a:rPr>
              <a:t>Lokacije</a:t>
            </a:r>
            <a:r>
              <a:rPr lang="sr-Latn-RS" dirty="0" smtClean="0">
                <a:latin typeface="Calibri" pitchFamily="34" charset="0"/>
              </a:rPr>
              <a:t>: 20 u gradu i van grada</a:t>
            </a:r>
          </a:p>
          <a:p>
            <a:endParaRPr lang="en-US" dirty="0">
              <a:latin typeface="Calibri" pitchFamily="34" charset="0"/>
            </a:endParaRPr>
          </a:p>
        </p:txBody>
      </p:sp>
      <p:pic>
        <p:nvPicPr>
          <p:cNvPr id="5" name="Picture 4" descr="Moodle-upload-users-csv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945" y="544623"/>
            <a:ext cx="186185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09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latin typeface="Calibri" pitchFamily="34" charset="0"/>
              </a:rPr>
              <a:t/>
            </a:r>
            <a:br>
              <a:rPr lang="sr-Latn-RS" dirty="0" smtClean="0">
                <a:latin typeface="Calibri" pitchFamily="34" charset="0"/>
              </a:rPr>
            </a:br>
            <a:r>
              <a:rPr lang="en-US" dirty="0" err="1" smtClean="0">
                <a:latin typeface="Calibri" pitchFamily="34" charset="0"/>
              </a:rPr>
              <a:t>Programi</a:t>
            </a:r>
            <a:r>
              <a:rPr lang="en-US" dirty="0">
                <a:latin typeface="Calibri" pitchFamily="34" charset="0"/>
              </a:rPr>
              <a:t>:</a:t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389" y="2556932"/>
            <a:ext cx="8682207" cy="3318936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alibri" pitchFamily="34" charset="0"/>
              </a:rPr>
              <a:t>Rana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intervencija</a:t>
            </a:r>
            <a:endParaRPr lang="en-US" dirty="0">
              <a:latin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</a:rPr>
              <a:t>Predškolski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osnovno</a:t>
            </a:r>
            <a:r>
              <a:rPr lang="sr-Latn-RS" dirty="0">
                <a:latin typeface="Calibri" pitchFamily="34" charset="0"/>
              </a:rPr>
              <a:t>š</a:t>
            </a:r>
            <a:r>
              <a:rPr lang="en-US" dirty="0" err="1" smtClean="0">
                <a:latin typeface="Calibri" pitchFamily="34" charset="0"/>
              </a:rPr>
              <a:t>kolski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sr-Latn-RS" dirty="0" smtClean="0">
                <a:latin typeface="Calibri" pitchFamily="34" charset="0"/>
              </a:rPr>
              <a:t>srednjoškolski programi</a:t>
            </a:r>
            <a:endParaRPr lang="en-US" dirty="0">
              <a:latin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</a:rPr>
              <a:t>Radni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centar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Dnevni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boravak</a:t>
            </a:r>
            <a:endParaRPr lang="en-US" dirty="0">
              <a:latin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</a:rPr>
              <a:t>Servisna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podrška</a:t>
            </a:r>
            <a:r>
              <a:rPr lang="en-US" dirty="0">
                <a:latin typeface="Calibri" pitchFamily="34" charset="0"/>
              </a:rPr>
              <a:t>  </a:t>
            </a:r>
            <a:r>
              <a:rPr lang="sr-Latn-RS" dirty="0" smtClean="0">
                <a:latin typeface="Calibri" pitchFamily="34" charset="0"/>
              </a:rPr>
              <a:t>- </a:t>
            </a:r>
            <a:r>
              <a:rPr lang="en-US" dirty="0" err="1" smtClean="0">
                <a:latin typeface="Calibri" pitchFamily="34" charset="0"/>
              </a:rPr>
              <a:t>redovnom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sistemu</a:t>
            </a:r>
            <a:r>
              <a:rPr lang="sr-Latn-RS" dirty="0" smtClean="0">
                <a:latin typeface="Calibri" pitchFamily="34" charset="0"/>
              </a:rPr>
              <a:t> obrazovanja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roditeljima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zapošljavanju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stanovanju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uz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podršku</a:t>
            </a:r>
            <a:r>
              <a:rPr lang="sr-Latn-RS" dirty="0" smtClean="0">
                <a:latin typeface="Calibri" pitchFamily="34" charset="0"/>
              </a:rPr>
              <a:t>...</a:t>
            </a:r>
            <a:endParaRPr lang="en-US" dirty="0"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9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latin typeface="Calibri" pitchFamily="34" charset="0"/>
              </a:rPr>
              <a:t>Kako smo počeli?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725" y="2556932"/>
            <a:ext cx="5850872" cy="3318936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>
                <a:latin typeface="Calibri" pitchFamily="34" charset="0"/>
              </a:rPr>
              <a:t>Maj 2015.</a:t>
            </a:r>
          </a:p>
          <a:p>
            <a:r>
              <a:rPr lang="sr-Latn-RS" dirty="0" smtClean="0">
                <a:latin typeface="Calibri" pitchFamily="34" charset="0"/>
              </a:rPr>
              <a:t>Mnogo neformalnih razgovora i sastanaka </a:t>
            </a:r>
          </a:p>
          <a:p>
            <a:r>
              <a:rPr lang="sr-Latn-RS" dirty="0" smtClean="0">
                <a:latin typeface="Calibri" pitchFamily="34" charset="0"/>
              </a:rPr>
              <a:t>Formiranje </a:t>
            </a:r>
            <a:r>
              <a:rPr lang="sr-Latn-RS" dirty="0">
                <a:latin typeface="Calibri" pitchFamily="34" charset="0"/>
              </a:rPr>
              <a:t>T</a:t>
            </a:r>
            <a:r>
              <a:rPr lang="sr-Latn-RS" dirty="0" smtClean="0">
                <a:latin typeface="Calibri" pitchFamily="34" charset="0"/>
              </a:rPr>
              <a:t>ima, timski sastanci, razgovori, dogovori, odluke...</a:t>
            </a:r>
          </a:p>
          <a:p>
            <a:r>
              <a:rPr lang="sr-Latn-RS" dirty="0" smtClean="0">
                <a:latin typeface="Calibri" pitchFamily="34" charset="0"/>
              </a:rPr>
              <a:t>Obuke: 5 individualnih i 3 grupne </a:t>
            </a:r>
            <a:endParaRPr lang="sr-Latn-RS" dirty="0">
              <a:latin typeface="Calibri" pitchFamily="34" charset="0"/>
            </a:endParaRPr>
          </a:p>
          <a:p>
            <a:r>
              <a:rPr lang="sr-Latn-RS" dirty="0" smtClean="0">
                <a:latin typeface="Calibri" pitchFamily="34" charset="0"/>
              </a:rPr>
              <a:t>Dobrovoljnost i sloboda, volonterski rad, bez ocenjivanja i procenjivanja </a:t>
            </a:r>
          </a:p>
          <a:p>
            <a:r>
              <a:rPr lang="sr-Latn-RS" dirty="0" smtClean="0">
                <a:latin typeface="Calibri" pitchFamily="34" charset="0"/>
              </a:rPr>
              <a:t>Fleksibilnost - Kad ko ima vremena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8973" y="2743200"/>
            <a:ext cx="3621967" cy="283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48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r>
              <a:rPr lang="en-US" dirty="0" err="1">
                <a:latin typeface="Calibri" pitchFamily="34" charset="0"/>
              </a:rPr>
              <a:t>Šta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smo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hteli</a:t>
            </a:r>
            <a:r>
              <a:rPr lang="en-US" dirty="0">
                <a:latin typeface="Calibri" pitchFamily="34" charset="0"/>
              </a:rPr>
              <a:t> da </a:t>
            </a:r>
            <a:r>
              <a:rPr lang="en-US" dirty="0" err="1">
                <a:latin typeface="Calibri" pitchFamily="34" charset="0"/>
              </a:rPr>
              <a:t>postignemo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ovim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portalom</a:t>
            </a:r>
            <a:r>
              <a:rPr lang="en-US" dirty="0">
                <a:latin typeface="Calibri" pitchFamily="34" charset="0"/>
              </a:rPr>
              <a:t>? Koji </a:t>
            </a:r>
            <a:r>
              <a:rPr lang="en-US" dirty="0" err="1">
                <a:latin typeface="Calibri" pitchFamily="34" charset="0"/>
              </a:rPr>
              <a:t>su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naši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ciljevi</a:t>
            </a:r>
            <a:r>
              <a:rPr lang="en-US" dirty="0">
                <a:latin typeface="Calibri" pitchFamily="34" charset="0"/>
              </a:rPr>
              <a:t>?</a:t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Calibri" pitchFamily="34" charset="0"/>
              </a:rPr>
              <a:t>Umrežavanje</a:t>
            </a:r>
            <a:r>
              <a:rPr lang="en-US" dirty="0" smtClean="0">
                <a:latin typeface="Calibri" pitchFamily="34" charset="0"/>
              </a:rPr>
              <a:t>  </a:t>
            </a:r>
            <a:r>
              <a:rPr lang="en-US" dirty="0" err="1" smtClean="0">
                <a:latin typeface="Calibri" pitchFamily="34" charset="0"/>
              </a:rPr>
              <a:t>zaposlenih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različitim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pozicijama</a:t>
            </a:r>
            <a:r>
              <a:rPr lang="en-US" dirty="0">
                <a:latin typeface="Calibri" pitchFamily="34" charset="0"/>
              </a:rPr>
              <a:t> u </a:t>
            </a:r>
            <a:r>
              <a:rPr lang="en-US" dirty="0" err="1">
                <a:latin typeface="Calibri" pitchFamily="34" charset="0"/>
              </a:rPr>
              <a:t>različitim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programima</a:t>
            </a:r>
            <a:r>
              <a:rPr lang="en-US" dirty="0">
                <a:latin typeface="Calibri" pitchFamily="34" charset="0"/>
              </a:rPr>
              <a:t> i </a:t>
            </a:r>
            <a:r>
              <a:rPr lang="en-US" dirty="0" err="1" smtClean="0">
                <a:latin typeface="Calibri" pitchFamily="34" charset="0"/>
              </a:rPr>
              <a:t>objektima</a:t>
            </a:r>
            <a:r>
              <a:rPr lang="en-US" dirty="0" smtClean="0">
                <a:latin typeface="Calibri" pitchFamily="34" charset="0"/>
              </a:rPr>
              <a:t> </a:t>
            </a:r>
            <a:endParaRPr lang="sr-Latn-RS" dirty="0" smtClean="0">
              <a:latin typeface="Calibri" pitchFamily="34" charset="0"/>
            </a:endParaRPr>
          </a:p>
          <a:p>
            <a:r>
              <a:rPr lang="sr-Latn-RS" dirty="0" smtClean="0">
                <a:latin typeface="Calibri" pitchFamily="34" charset="0"/>
              </a:rPr>
              <a:t>Redovno i</a:t>
            </a:r>
            <a:r>
              <a:rPr lang="en-US" dirty="0" err="1" smtClean="0">
                <a:latin typeface="Calibri" pitchFamily="34" charset="0"/>
              </a:rPr>
              <a:t>nformisanje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o </a:t>
            </a:r>
            <a:r>
              <a:rPr lang="en-US" dirty="0" err="1">
                <a:latin typeface="Calibri" pitchFamily="34" charset="0"/>
              </a:rPr>
              <a:t>važnim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stvarima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nivou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ustanove</a:t>
            </a:r>
            <a:endParaRPr lang="sr-Latn-RS" dirty="0" smtClean="0">
              <a:latin typeface="Calibri" pitchFamily="34" charset="0"/>
            </a:endParaRPr>
          </a:p>
          <a:p>
            <a:r>
              <a:rPr lang="sr-Latn-RS" dirty="0">
                <a:latin typeface="Calibri" pitchFamily="34" charset="0"/>
              </a:rPr>
              <a:t>M</a:t>
            </a:r>
            <a:r>
              <a:rPr lang="en-US" dirty="0" err="1" smtClean="0">
                <a:latin typeface="Calibri" pitchFamily="34" charset="0"/>
              </a:rPr>
              <a:t>ogućnost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uticanja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menjanje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ustaljene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prakse</a:t>
            </a:r>
            <a:r>
              <a:rPr lang="en-US" dirty="0">
                <a:latin typeface="Calibri" pitchFamily="34" charset="0"/>
              </a:rPr>
              <a:t> i </a:t>
            </a:r>
            <a:r>
              <a:rPr lang="en-US" dirty="0" err="1">
                <a:latin typeface="Calibri" pitchFamily="34" charset="0"/>
              </a:rPr>
              <a:t>procedura</a:t>
            </a:r>
            <a:endParaRPr lang="en-US" dirty="0">
              <a:latin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</a:rPr>
              <a:t>Razmen</a:t>
            </a:r>
            <a:r>
              <a:rPr lang="sr-Latn-RS" dirty="0"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znanja</a:t>
            </a:r>
            <a:r>
              <a:rPr lang="en-US" dirty="0">
                <a:latin typeface="Calibri" pitchFamily="34" charset="0"/>
              </a:rPr>
              <a:t> i </a:t>
            </a:r>
            <a:r>
              <a:rPr lang="en-US" dirty="0" err="1">
                <a:latin typeface="Calibri" pitchFamily="34" charset="0"/>
              </a:rPr>
              <a:t>iskustava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ENM</a:t>
            </a:r>
            <a:r>
              <a:rPr lang="en-US" dirty="0">
                <a:latin typeface="Calibri" pitchFamily="34" charset="0"/>
              </a:rPr>
              <a:t>, literature i sl. </a:t>
            </a:r>
            <a:endParaRPr lang="sr-Latn-RS" dirty="0" smtClean="0">
              <a:latin typeface="Calibri" pitchFamily="34" charset="0"/>
            </a:endParaRPr>
          </a:p>
          <a:p>
            <a:r>
              <a:rPr lang="sr-Latn-RS" dirty="0">
                <a:latin typeface="Calibri" pitchFamily="34" charset="0"/>
              </a:rPr>
              <a:t>E</a:t>
            </a:r>
            <a:r>
              <a:rPr lang="en-US" dirty="0" err="1" smtClean="0">
                <a:latin typeface="Calibri" pitchFamily="34" charset="0"/>
              </a:rPr>
              <a:t>dukacija</a:t>
            </a:r>
            <a:r>
              <a:rPr lang="sr-Latn-RS" dirty="0" smtClean="0">
                <a:latin typeface="Calibri" pitchFamily="34" charset="0"/>
              </a:rPr>
              <a:t> (seminari, obuke...)</a:t>
            </a:r>
            <a:endParaRPr lang="en-US" dirty="0">
              <a:latin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</a:rPr>
              <a:t>Mesto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zabavu</a:t>
            </a:r>
            <a:r>
              <a:rPr lang="en-US" dirty="0">
                <a:latin typeface="Calibri" pitchFamily="34" charset="0"/>
              </a:rPr>
              <a:t> i </a:t>
            </a:r>
            <a:r>
              <a:rPr lang="en-US" dirty="0" err="1">
                <a:latin typeface="Calibri" pitchFamily="34" charset="0"/>
              </a:rPr>
              <a:t>druženje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razmena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ličnom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nivou</a:t>
            </a:r>
            <a:endParaRPr lang="en-US" dirty="0">
              <a:latin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</a:rPr>
              <a:t>Mogućnost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da </a:t>
            </a:r>
            <a:r>
              <a:rPr lang="en-US" dirty="0" err="1">
                <a:latin typeface="Calibri" pitchFamily="34" charset="0"/>
              </a:rPr>
              <a:t>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smislen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način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steknemo</a:t>
            </a:r>
            <a:r>
              <a:rPr lang="en-US" dirty="0">
                <a:latin typeface="Calibri" pitchFamily="34" charset="0"/>
              </a:rPr>
              <a:t> 44 </a:t>
            </a:r>
            <a:r>
              <a:rPr lang="en-US" dirty="0" err="1">
                <a:latin typeface="Calibri" pitchFamily="34" charset="0"/>
              </a:rPr>
              <a:t>poena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interno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stručno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usavršavanje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0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latin typeface="Calibri" pitchFamily="34" charset="0"/>
              </a:rPr>
              <a:t/>
            </a:r>
            <a:br>
              <a:rPr lang="sr-Latn-RS" dirty="0" smtClean="0">
                <a:latin typeface="Calibri" pitchFamily="34" charset="0"/>
              </a:rPr>
            </a:br>
            <a:r>
              <a:rPr lang="sr-Latn-RS" dirty="0" smtClean="0">
                <a:latin typeface="Calibri" pitchFamily="34" charset="0"/>
              </a:rPr>
              <a:t>O portalu </a:t>
            </a:r>
            <a:r>
              <a:rPr lang="sr-Latn-RS" dirty="0">
                <a:latin typeface="Calibri" pitchFamily="34" charset="0"/>
              </a:rPr>
              <a:t>u brojkama</a:t>
            </a:r>
            <a:br>
              <a:rPr lang="sr-Latn-RS" dirty="0">
                <a:latin typeface="Calibri" pitchFamily="34" charset="0"/>
              </a:rPr>
            </a:br>
            <a:r>
              <a:rPr lang="sr-Latn-RS" sz="2700" dirty="0">
                <a:latin typeface="Calibri" pitchFamily="34" charset="0"/>
              </a:rPr>
              <a:t>http://mpetrovici.edu.rs/moodle/</a:t>
            </a:r>
            <a:br>
              <a:rPr lang="sr-Latn-RS" sz="2700" dirty="0">
                <a:latin typeface="Calibri" pitchFamily="34" charset="0"/>
              </a:rPr>
            </a:br>
            <a:endParaRPr lang="en-US" sz="2700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236 </a:t>
            </a:r>
            <a:r>
              <a:rPr lang="en-US" dirty="0" err="1"/>
              <a:t>otvorenih</a:t>
            </a:r>
            <a:r>
              <a:rPr lang="en-US" dirty="0"/>
              <a:t> </a:t>
            </a:r>
            <a:r>
              <a:rPr lang="en-US" dirty="0" err="1"/>
              <a:t>naloga</a:t>
            </a:r>
            <a:endParaRPr lang="en-US" dirty="0"/>
          </a:p>
          <a:p>
            <a:r>
              <a:rPr lang="en-US" dirty="0"/>
              <a:t>3 </a:t>
            </a:r>
            <a:r>
              <a:rPr lang="en-US" dirty="0" err="1"/>
              <a:t>menadžera</a:t>
            </a:r>
            <a:endParaRPr lang="en-US" dirty="0"/>
          </a:p>
          <a:p>
            <a:r>
              <a:rPr lang="en-US" dirty="0"/>
              <a:t>13 </a:t>
            </a:r>
            <a:r>
              <a:rPr lang="en-US" dirty="0" err="1"/>
              <a:t>predavača</a:t>
            </a:r>
            <a:endParaRPr lang="en-US" dirty="0"/>
          </a:p>
          <a:p>
            <a:r>
              <a:rPr lang="en-US" dirty="0"/>
              <a:t>220 </a:t>
            </a:r>
            <a:r>
              <a:rPr lang="en-US" dirty="0" err="1"/>
              <a:t>studenata</a:t>
            </a:r>
            <a:endParaRPr lang="en-US" dirty="0"/>
          </a:p>
          <a:p>
            <a:r>
              <a:rPr lang="sr-Latn-RS" dirty="0" smtClean="0"/>
              <a:t>127 neaktivnih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5070" y="2541461"/>
            <a:ext cx="3018622" cy="304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88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000" dirty="0" smtClean="0">
                <a:latin typeface="Calibri" pitchFamily="34" charset="0"/>
              </a:rPr>
              <a:t>Forumi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378738"/>
            <a:ext cx="5390717" cy="4893735"/>
          </a:xfrm>
        </p:spPr>
        <p:txBody>
          <a:bodyPr/>
          <a:lstStyle/>
          <a:p>
            <a:r>
              <a:rPr lang="en-US" dirty="0" err="1">
                <a:latin typeface="Calibri" pitchFamily="34" charset="0"/>
              </a:rPr>
              <a:t>Šosovizija</a:t>
            </a:r>
            <a:r>
              <a:rPr lang="en-US" dirty="0">
                <a:latin typeface="Calibri" pitchFamily="34" charset="0"/>
              </a:rPr>
              <a:t> – </a:t>
            </a:r>
            <a:r>
              <a:rPr lang="en-US" dirty="0" err="1">
                <a:latin typeface="Calibri" pitchFamily="34" charset="0"/>
              </a:rPr>
              <a:t>vruće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teme</a:t>
            </a:r>
            <a:endParaRPr lang="en-US" dirty="0">
              <a:latin typeface="Calibri" pitchFamily="34" charset="0"/>
            </a:endParaRPr>
          </a:p>
          <a:p>
            <a:r>
              <a:rPr lang="en-US" dirty="0" err="1">
                <a:latin typeface="Calibri" pitchFamily="34" charset="0"/>
              </a:rPr>
              <a:t>Horizontalna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razmena</a:t>
            </a:r>
            <a:r>
              <a:rPr lang="en-US" dirty="0">
                <a:latin typeface="Calibri" pitchFamily="34" charset="0"/>
              </a:rPr>
              <a:t>  – </a:t>
            </a:r>
            <a:r>
              <a:rPr lang="en-US" dirty="0" err="1">
                <a:latin typeface="Calibri" pitchFamily="34" charset="0"/>
              </a:rPr>
              <a:t>mesto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postavljanje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ENM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linkova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korisnim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sadržajima</a:t>
            </a:r>
            <a:r>
              <a:rPr lang="en-US" dirty="0">
                <a:latin typeface="Calibri" pitchFamily="34" charset="0"/>
              </a:rPr>
              <a:t> i </a:t>
            </a:r>
            <a:r>
              <a:rPr lang="en-US" dirty="0" err="1">
                <a:latin typeface="Calibri" pitchFamily="34" charset="0"/>
              </a:rPr>
              <a:t>sl</a:t>
            </a:r>
            <a:endParaRPr lang="en-US" dirty="0">
              <a:latin typeface="Calibri" pitchFamily="34" charset="0"/>
            </a:endParaRPr>
          </a:p>
          <a:p>
            <a:r>
              <a:rPr lang="en-US" dirty="0" err="1">
                <a:latin typeface="Calibri" pitchFamily="34" charset="0"/>
              </a:rPr>
              <a:t>Žulja</a:t>
            </a:r>
            <a:r>
              <a:rPr lang="en-US" dirty="0">
                <a:latin typeface="Calibri" pitchFamily="34" charset="0"/>
              </a:rPr>
              <a:t> me – </a:t>
            </a:r>
            <a:r>
              <a:rPr lang="en-US" dirty="0" err="1">
                <a:latin typeface="Calibri" pitchFamily="34" charset="0"/>
              </a:rPr>
              <a:t>problemi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dileme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teškoće</a:t>
            </a:r>
            <a:r>
              <a:rPr lang="en-US" dirty="0">
                <a:latin typeface="Calibri" pitchFamily="34" charset="0"/>
              </a:rPr>
              <a:t> u </a:t>
            </a:r>
            <a:r>
              <a:rPr lang="en-US" dirty="0" err="1">
                <a:latin typeface="Calibri" pitchFamily="34" charset="0"/>
              </a:rPr>
              <a:t>našoj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kući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SPA/relax – </a:t>
            </a:r>
            <a:r>
              <a:rPr lang="en-US" dirty="0" err="1">
                <a:latin typeface="Calibri" pitchFamily="34" charset="0"/>
              </a:rPr>
              <a:t>zabava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časkanje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182" y="3061181"/>
            <a:ext cx="3906628" cy="238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26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latin typeface="Calibri" pitchFamily="34" charset="0"/>
              </a:rPr>
              <a:t>O čemu nismo mislili?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6260" y="2688116"/>
            <a:ext cx="6180463" cy="3033515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latin typeface="Calibri" pitchFamily="34" charset="0"/>
              </a:rPr>
              <a:t>različit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nivo</a:t>
            </a:r>
            <a:r>
              <a:rPr lang="en-US" dirty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poznavanja rada na računaru</a:t>
            </a:r>
            <a:endParaRPr lang="en-US" dirty="0">
              <a:latin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</a:rPr>
              <a:t>dostupnost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opreme</a:t>
            </a:r>
            <a:r>
              <a:rPr lang="en-US" dirty="0">
                <a:latin typeface="Calibri" pitchFamily="34" charset="0"/>
              </a:rPr>
              <a:t> u </a:t>
            </a:r>
            <a:r>
              <a:rPr lang="en-US" dirty="0" err="1">
                <a:latin typeface="Calibri" pitchFamily="34" charset="0"/>
              </a:rPr>
              <a:t>kućnim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uslovima</a:t>
            </a:r>
            <a:endParaRPr lang="en-US" dirty="0">
              <a:latin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</a:rPr>
              <a:t>raspoloživo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vreme</a:t>
            </a:r>
            <a:r>
              <a:rPr lang="sr-Latn-RS" dirty="0" smtClean="0">
                <a:latin typeface="Calibri" pitchFamily="34" charset="0"/>
              </a:rPr>
              <a:t> i rokovi (raspusti)</a:t>
            </a:r>
            <a:endParaRPr lang="en-US" dirty="0">
              <a:latin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</a:rPr>
              <a:t>zasićenost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poslom</a:t>
            </a:r>
            <a:r>
              <a:rPr lang="sr-Latn-RS" dirty="0" smtClean="0">
                <a:latin typeface="Calibri" pitchFamily="34" charset="0"/>
              </a:rPr>
              <a:t> i srodnim sadržajima</a:t>
            </a:r>
            <a:endParaRPr lang="en-US" dirty="0">
              <a:latin typeface="Calibri" pitchFamily="34" charset="0"/>
            </a:endParaRPr>
          </a:p>
          <a:p>
            <a:r>
              <a:rPr lang="sr-Latn-RS" dirty="0" smtClean="0">
                <a:latin typeface="Calibri" pitchFamily="34" charset="0"/>
              </a:rPr>
              <a:t>edukacija / seminar / kurs</a:t>
            </a:r>
          </a:p>
          <a:p>
            <a:r>
              <a:rPr lang="pl-PL" dirty="0">
                <a:latin typeface="Calibri" pitchFamily="34" charset="0"/>
              </a:rPr>
              <a:t>spremnost za deljenje ENM sa drugim kolegama</a:t>
            </a:r>
          </a:p>
          <a:p>
            <a:endParaRPr lang="sr-Latn-R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5368" y="3019024"/>
            <a:ext cx="3625353" cy="185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18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latin typeface="Calibri" pitchFamily="34" charset="0"/>
              </a:rPr>
              <a:t/>
            </a:r>
            <a:br>
              <a:rPr lang="sr-Latn-RS" dirty="0" smtClean="0">
                <a:latin typeface="Calibri" pitchFamily="34" charset="0"/>
              </a:rPr>
            </a:br>
            <a:r>
              <a:rPr lang="en-US" dirty="0" err="1" smtClean="0">
                <a:latin typeface="Calibri" pitchFamily="34" charset="0"/>
              </a:rPr>
              <a:t>Šta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smo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naučili</a:t>
            </a:r>
            <a:r>
              <a:rPr lang="en-US" dirty="0" smtClean="0">
                <a:latin typeface="Calibri" pitchFamily="34" charset="0"/>
              </a:rPr>
              <a:t>?</a:t>
            </a:r>
            <a:r>
              <a:rPr lang="sr-Latn-RS" dirty="0" smtClean="0">
                <a:latin typeface="Calibri" pitchFamily="34" charset="0"/>
              </a:rPr>
              <a:t> Šta ćemo dalje?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5755" y="2560320"/>
            <a:ext cx="7535536" cy="3310128"/>
          </a:xfrm>
        </p:spPr>
        <p:txBody>
          <a:bodyPr>
            <a:normAutofit/>
          </a:bodyPr>
          <a:lstStyle/>
          <a:p>
            <a:r>
              <a:rPr lang="sr-Latn-RS" dirty="0" smtClean="0">
                <a:latin typeface="Calibri" pitchFamily="34" charset="0"/>
              </a:rPr>
              <a:t>Vremenski </a:t>
            </a:r>
            <a:r>
              <a:rPr lang="sr-Latn-RS" dirty="0">
                <a:latin typeface="Calibri" pitchFamily="34" charset="0"/>
              </a:rPr>
              <a:t>okvir sa rokovima (radno vreme)</a:t>
            </a:r>
          </a:p>
          <a:p>
            <a:r>
              <a:rPr lang="sr-Latn-RS" dirty="0" smtClean="0">
                <a:latin typeface="Calibri" pitchFamily="34" charset="0"/>
              </a:rPr>
              <a:t>Edukacija (bar 2 kursa tokom školske godine)</a:t>
            </a:r>
          </a:p>
          <a:p>
            <a:r>
              <a:rPr lang="sr-Latn-RS" dirty="0" smtClean="0">
                <a:latin typeface="Calibri" pitchFamily="34" charset="0"/>
              </a:rPr>
              <a:t>Jasno definisanje </a:t>
            </a:r>
            <a:r>
              <a:rPr lang="en-US" dirty="0" err="1" smtClean="0">
                <a:latin typeface="Calibri" pitchFamily="34" charset="0"/>
              </a:rPr>
              <a:t>ulog</a:t>
            </a:r>
            <a:r>
              <a:rPr lang="sr-Latn-RS" dirty="0" smtClean="0"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i </a:t>
            </a:r>
            <a:r>
              <a:rPr lang="en-US" dirty="0" err="1" smtClean="0">
                <a:latin typeface="Calibri" pitchFamily="34" charset="0"/>
              </a:rPr>
              <a:t>odgovornosti</a:t>
            </a:r>
            <a:r>
              <a:rPr lang="sr-Latn-RS" dirty="0" smtClean="0">
                <a:latin typeface="Calibri" pitchFamily="34" charset="0"/>
              </a:rPr>
              <a:t> po mesecima</a:t>
            </a:r>
            <a:endParaRPr lang="en-US" dirty="0">
              <a:latin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</a:rPr>
              <a:t>Veoma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struktuirane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aktivnosti</a:t>
            </a:r>
            <a:endParaRPr lang="en-US" dirty="0">
              <a:latin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</a:rPr>
              <a:t>Motivacija</a:t>
            </a:r>
            <a:r>
              <a:rPr lang="sr-Latn-RS" dirty="0" smtClean="0">
                <a:latin typeface="Calibri" pitchFamily="34" charset="0"/>
              </a:rPr>
              <a:t> (Ocenjivanje/ bodovanje</a:t>
            </a:r>
            <a:r>
              <a:rPr lang="sr-Latn-RS" dirty="0" smtClean="0">
                <a:latin typeface="Calibri" pitchFamily="34" charset="0"/>
              </a:rPr>
              <a:t>)</a:t>
            </a: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sr-Latn-RS" b="1" dirty="0" smtClean="0">
                <a:latin typeface="Calibri" pitchFamily="34" charset="0"/>
              </a:rPr>
              <a:t>Šta će nam moodle ako ne koristimo njegove </a:t>
            </a:r>
            <a:r>
              <a:rPr lang="en-US" b="1" dirty="0" smtClean="0">
                <a:latin typeface="Calibri" pitchFamily="34" charset="0"/>
              </a:rPr>
              <a:t>m</a:t>
            </a:r>
            <a:r>
              <a:rPr lang="sr-Latn-RS" b="1" dirty="0" smtClean="0">
                <a:latin typeface="Calibri" pitchFamily="34" charset="0"/>
              </a:rPr>
              <a:t>ogućnosti</a:t>
            </a:r>
            <a:r>
              <a:rPr lang="sr-Latn-RS" b="1" dirty="0" smtClean="0">
                <a:latin typeface="Calibri" pitchFamily="34" charset="0"/>
              </a:rPr>
              <a:t>?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2561" y="2985571"/>
            <a:ext cx="2769222" cy="198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79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2768</TotalTime>
  <Words>441</Words>
  <Application>Microsoft Office PowerPoint</Application>
  <PresentationFormat>Custom</PresentationFormat>
  <Paragraphs>59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Organic</vt:lpstr>
      <vt:lpstr>Mpetrovići – školski portal za komunikaciju, saradnju i učenje</vt:lpstr>
      <vt:lpstr>Ko smo mi?</vt:lpstr>
      <vt:lpstr> Programi: </vt:lpstr>
      <vt:lpstr>Kako smo počeli?</vt:lpstr>
      <vt:lpstr> Šta smo hteli da postignemo ovim portalom? Koji su naši ciljevi? </vt:lpstr>
      <vt:lpstr> O portalu u brojkama http://mpetrovici.edu.rs/moodle/ </vt:lpstr>
      <vt:lpstr>Forumi</vt:lpstr>
      <vt:lpstr>O čemu nismo mislili?</vt:lpstr>
      <vt:lpstr> Šta smo naučili? Šta ćemo dalje?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8730w</dc:creator>
  <cp:lastModifiedBy>Mira</cp:lastModifiedBy>
  <cp:revision>49</cp:revision>
  <dcterms:created xsi:type="dcterms:W3CDTF">2014-09-12T17:26:41Z</dcterms:created>
  <dcterms:modified xsi:type="dcterms:W3CDTF">2016-10-14T12:56:36Z</dcterms:modified>
</cp:coreProperties>
</file>