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8"/>
  </p:notesMasterIdLst>
  <p:sldIdLst>
    <p:sldId id="256" r:id="rId2"/>
    <p:sldId id="327" r:id="rId3"/>
    <p:sldId id="307" r:id="rId4"/>
    <p:sldId id="324" r:id="rId5"/>
    <p:sldId id="308" r:id="rId6"/>
    <p:sldId id="305" r:id="rId7"/>
    <p:sldId id="306" r:id="rId8"/>
    <p:sldId id="298" r:id="rId9"/>
    <p:sldId id="295" r:id="rId10"/>
    <p:sldId id="304" r:id="rId11"/>
    <p:sldId id="299" r:id="rId12"/>
    <p:sldId id="297" r:id="rId13"/>
    <p:sldId id="329" r:id="rId14"/>
    <p:sldId id="332" r:id="rId15"/>
    <p:sldId id="333" r:id="rId16"/>
    <p:sldId id="334" r:id="rId17"/>
    <p:sldId id="335" r:id="rId18"/>
    <p:sldId id="309" r:id="rId19"/>
    <p:sldId id="310" r:id="rId20"/>
    <p:sldId id="311" r:id="rId21"/>
    <p:sldId id="312" r:id="rId22"/>
    <p:sldId id="336" r:id="rId23"/>
    <p:sldId id="301" r:id="rId24"/>
    <p:sldId id="302" r:id="rId25"/>
    <p:sldId id="313" r:id="rId26"/>
    <p:sldId id="315" r:id="rId27"/>
    <p:sldId id="316" r:id="rId28"/>
    <p:sldId id="322" r:id="rId29"/>
    <p:sldId id="323" r:id="rId30"/>
    <p:sldId id="321" r:id="rId31"/>
    <p:sldId id="320" r:id="rId32"/>
    <p:sldId id="328" r:id="rId33"/>
    <p:sldId id="319" r:id="rId34"/>
    <p:sldId id="326" r:id="rId35"/>
    <p:sldId id="325" r:id="rId36"/>
    <p:sldId id="33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6699FF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718" autoAdjust="0"/>
  </p:normalViewPr>
  <p:slideViewPr>
    <p:cSldViewPr>
      <p:cViewPr varScale="1">
        <p:scale>
          <a:sx n="42" d="100"/>
          <a:sy n="42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7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EFAF428-E5EA-4896-B075-CB202A392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FA3B2-7659-42DC-9AD6-13A7087726D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B3CDB-D729-4219-A3F9-4760F49E936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8A9C-DB01-4959-91EA-E69234C706D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6E2AE-B8DA-4AAF-9A56-CEAA448B98E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4E9AE-07DF-4F4A-BC97-76C86D0117D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Тип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09F6A-5052-4CAD-9096-1E250534E7BC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5828F-2D92-4189-B45E-613C7FF69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4FE7A-9368-4E2E-B4BA-4D75374C3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80E3A-365C-46BC-9B40-341B79A4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94E24-5E93-491F-A205-03210D50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87DF3-B5D4-42BC-ADA9-3DE8529D1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22B96-2A75-429E-8647-6A745A7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3F8DA-5CDF-4433-B7FE-054F04C9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C45E2-9DB6-47E1-94E5-AF027C4B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102D0-57AF-4F34-B6CA-F85D68362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347E4-D9A1-469A-9A6F-64E76976C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8FA1-31D3-4520-930C-7151D581A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E101D-5036-49F9-87FA-35E07297C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39B429-BF4A-4C7C-9C88-63FB10987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0" y="2130425"/>
            <a:ext cx="3500438" cy="1470025"/>
          </a:xfrm>
        </p:spPr>
        <p:txBody>
          <a:bodyPr/>
          <a:lstStyle/>
          <a:p>
            <a:pPr eaLnBrk="1" hangingPunct="1">
              <a:defRPr/>
            </a:pPr>
            <a:r>
              <a:rPr lang="sr-Cyrl-CS" smtClean="0">
                <a:solidFill>
                  <a:schemeClr val="tx1"/>
                </a:solidFill>
              </a:rPr>
              <a:t>Планирање наставе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572000" y="4214813"/>
            <a:ext cx="3786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Мирјана  Лазор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928813"/>
            <a:ext cx="32496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Шта нам је потребно за добро планирање?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981200"/>
            <a:ext cx="7500938" cy="4114800"/>
          </a:xfrm>
        </p:spPr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sr-Cyrl-RS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 Просветни гласник (Наставни план и програм за наш наставни предмет)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sr-Cyrl-RS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 Школски календар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sr-Cyrl-RS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 Уџбеници / уџбеник?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sr-Cyrl-RS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 Основна знања о ученицима са којима ћемо радити (реализовати наставни план и програм)</a:t>
            </a:r>
            <a:endParaRPr lang="en-US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93183">
            <a:off x="7185983" y="2664155"/>
            <a:ext cx="2038347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93486">
            <a:off x="7501002" y="3775670"/>
            <a:ext cx="1496681" cy="1969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422223">
            <a:off x="6610674" y="4906014"/>
            <a:ext cx="1451149" cy="1714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r-Cyrl-BA" sz="4000" smtClean="0">
                <a:solidFill>
                  <a:schemeClr val="tx1"/>
                </a:solidFill>
                <a:latin typeface="+mn-lt"/>
              </a:rPr>
              <a:t>      Елементи планирања</a:t>
            </a:r>
            <a:endParaRPr lang="en-US" sz="400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Циљ и задаци  предмета (Зашто нешто радимо?)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Наставни садржаји (Шта радимо?)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Време (Када радимо? Којим редоследом?)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Методе и облици наставног рада (Како ћемо то да урадимо? На који начин?)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Активности ученика и активности наставника (Ко шта ради?)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Средства/ресурси (Чиме располажемо? Шта може да нам олакша наставни процес?)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Продукти (Исходи. Шта ћемо добити на крају?)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/>
              <a:t>Евалуација и резултати (полазна основа за даље планирање)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BA" sz="4000" smtClean="0">
                <a:solidFill>
                  <a:schemeClr val="tx1"/>
                </a:solidFill>
                <a:latin typeface="+mn-lt"/>
              </a:rPr>
              <a:t>   Аналитички приступ планирању</a:t>
            </a:r>
            <a:endParaRPr lang="en-US" sz="400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75" y="2286000"/>
            <a:ext cx="4503738" cy="4167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BA" sz="2400" smtClean="0">
                <a:cs typeface="Tahoma" pitchFamily="34" charset="0"/>
              </a:rPr>
              <a:t>Г</a:t>
            </a:r>
            <a:r>
              <a:rPr lang="sr-Cyrl-CS" sz="2400" smtClean="0">
                <a:cs typeface="Tahoma" pitchFamily="34" charset="0"/>
              </a:rPr>
              <a:t>лобални програм предмета рашчлањујемо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z="2400" smtClean="0">
                <a:cs typeface="Tahoma" pitchFamily="34" charset="0"/>
              </a:rPr>
              <a:t>	</a:t>
            </a:r>
            <a:r>
              <a:rPr lang="en-US" sz="2400" smtClean="0">
                <a:cs typeface="Tahoma" pitchFamily="34" charset="0"/>
              </a:rPr>
              <a:t>на наставне целине</a:t>
            </a:r>
            <a:r>
              <a:rPr lang="sr-Cyrl-RS" sz="2400" smtClean="0">
                <a:cs typeface="Tahoma" pitchFamily="34" charset="0"/>
              </a:rPr>
              <a:t> (</a:t>
            </a:r>
            <a:r>
              <a:rPr lang="en-US" sz="2400" smtClean="0">
                <a:cs typeface="Tahoma" pitchFamily="34" charset="0"/>
              </a:rPr>
              <a:t>теме</a:t>
            </a:r>
            <a:r>
              <a:rPr lang="sr-Cyrl-RS" sz="2400" smtClean="0">
                <a:cs typeface="Tahoma" pitchFamily="34" charset="0"/>
              </a:rPr>
              <a:t>)</a:t>
            </a:r>
            <a:r>
              <a:rPr lang="sr-Cyrl-BA" sz="2400" smtClean="0">
                <a:cs typeface="Tahoma" pitchFamily="34" charset="0"/>
              </a:rPr>
              <a:t> и </a:t>
            </a:r>
            <a:r>
              <a:rPr lang="sr-Cyrl-CS" sz="2400" smtClean="0">
                <a:cs typeface="Tahoma" pitchFamily="34" charset="0"/>
              </a:rPr>
              <a:t>наставн</a:t>
            </a:r>
            <a:r>
              <a:rPr lang="sr-Cyrl-BA" sz="2400" smtClean="0">
                <a:cs typeface="Tahoma" pitchFamily="34" charset="0"/>
              </a:rPr>
              <a:t>е </a:t>
            </a:r>
            <a:r>
              <a:rPr lang="sr-Cyrl-CS" sz="2400" smtClean="0">
                <a:cs typeface="Tahoma" pitchFamily="34" charset="0"/>
              </a:rPr>
              <a:t>јединиц</a:t>
            </a:r>
            <a:r>
              <a:rPr lang="sr-Cyrl-BA" sz="2400" smtClean="0">
                <a:cs typeface="Tahoma" pitchFamily="34" charset="0"/>
              </a:rPr>
              <a:t>е</a:t>
            </a:r>
            <a:r>
              <a:rPr lang="sr-Cyrl-CS" sz="2400" smtClean="0">
                <a:cs typeface="Tahoma" pitchFamily="34" charset="0"/>
              </a:rPr>
              <a:t> као најуж</a:t>
            </a:r>
            <a:r>
              <a:rPr lang="sr-Cyrl-BA" sz="2400" smtClean="0">
                <a:cs typeface="Tahoma" pitchFamily="34" charset="0"/>
              </a:rPr>
              <a:t>е</a:t>
            </a:r>
            <a:r>
              <a:rPr lang="sr-Cyrl-CS" sz="2400" smtClean="0">
                <a:cs typeface="Tahoma" pitchFamily="34" charset="0"/>
              </a:rPr>
              <a:t> делов</a:t>
            </a:r>
            <a:r>
              <a:rPr lang="sr-Cyrl-BA" sz="2400" smtClean="0">
                <a:cs typeface="Tahoma" pitchFamily="34" charset="0"/>
              </a:rPr>
              <a:t>е</a:t>
            </a:r>
            <a:r>
              <a:rPr lang="sr-Cyrl-CS" sz="2400" smtClean="0">
                <a:cs typeface="Tahoma" pitchFamily="34" charset="0"/>
              </a:rPr>
              <a:t> наставних садржаја </a:t>
            </a:r>
            <a:endParaRPr lang="sr-Cyrl-BA" sz="240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>
                <a:cs typeface="Tahoma" pitchFamily="34" charset="0"/>
              </a:rPr>
              <a:t>Унапред распоређујемо издвојене наставне јединице за целу школску годину</a:t>
            </a:r>
            <a:endParaRPr lang="sr-Cyrl-BA" sz="240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>
              <a:cs typeface="Tahoma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469846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Циљеви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0" y="2571750"/>
            <a:ext cx="5543550" cy="3524250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Образовања (ОШ, СШ...)</a:t>
            </a:r>
          </a:p>
          <a:p>
            <a:pPr>
              <a:defRPr/>
            </a:pPr>
            <a:r>
              <a:rPr lang="sr-Cyrl-RS" sz="2800" smtClean="0"/>
              <a:t>Циљеви наставног предмета</a:t>
            </a:r>
          </a:p>
          <a:p>
            <a:pPr>
              <a:defRPr/>
            </a:pPr>
            <a:r>
              <a:rPr lang="sr-Cyrl-RS" sz="2800" smtClean="0"/>
              <a:t>Циљ теме</a:t>
            </a:r>
          </a:p>
          <a:p>
            <a:pPr>
              <a:defRPr/>
            </a:pPr>
            <a:r>
              <a:rPr lang="sr-Cyrl-RS" sz="2800" smtClean="0"/>
              <a:t>Циљ наставне јединице (часа)</a:t>
            </a:r>
          </a:p>
          <a:p>
            <a:pPr>
              <a:defRPr/>
            </a:pPr>
            <a:endParaRPr lang="en-US" sz="280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286000"/>
            <a:ext cx="200025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Дефинисање циљева је логичан почетак наставног процеса</a:t>
            </a:r>
          </a:p>
          <a:p>
            <a:pPr>
              <a:defRPr/>
            </a:pPr>
            <a:r>
              <a:rPr lang="sr-Cyrl-RS" sz="2800" smtClean="0"/>
              <a:t>Што су циљеви јаснији, бољи су и резултати наставе</a:t>
            </a:r>
          </a:p>
          <a:p>
            <a:pPr>
              <a:defRPr/>
            </a:pPr>
            <a:r>
              <a:rPr lang="sr-Cyrl-RS" sz="2800" smtClean="0"/>
              <a:t>Смисао добијају тек када се операционализују (кроз активности или задатке)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Материјални или образовни циљ: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усвајање, преношење, стицање знања као система чињеница и генерализација дефинисаног према њиховом обиму, дубини и степену њихове корисности и применљивости</a:t>
            </a:r>
          </a:p>
          <a:p>
            <a:pPr>
              <a:buFont typeface="Wingdings" pitchFamily="2" charset="2"/>
              <a:buNone/>
              <a:defRPr/>
            </a:pPr>
            <a:endParaRPr lang="sr-Cyrl-RS" sz="2800" smtClean="0"/>
          </a:p>
          <a:p>
            <a:pPr>
              <a:defRPr/>
            </a:pPr>
            <a:r>
              <a:rPr lang="sr-Cyrl-RS" sz="2800" smtClean="0">
                <a:solidFill>
                  <a:srgbClr val="FFCC66"/>
                </a:solidFill>
              </a:rPr>
              <a:t>Шта ученик треба да научи?  </a:t>
            </a:r>
          </a:p>
          <a:p>
            <a:pPr>
              <a:buFont typeface="Wingdings" pitchFamily="2" charset="2"/>
              <a:buNone/>
              <a:defRPr/>
            </a:pPr>
            <a:r>
              <a:rPr lang="sr-Cyrl-RS" sz="2800" smtClean="0">
                <a:solidFill>
                  <a:srgbClr val="FFCC66"/>
                </a:solidFill>
              </a:rPr>
              <a:t>	(која знања, у ком обиму и дубини, које вештине и навике треба да усвоји)</a:t>
            </a:r>
            <a:endParaRPr lang="en-US" sz="2800" smtClean="0">
              <a:solidFill>
                <a:srgbClr val="FFCC66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sr-Cyrl-RS" sz="2800" smtClean="0">
                <a:solidFill>
                  <a:srgbClr val="FFCC66"/>
                </a:solidFill>
              </a:rPr>
              <a:t> </a:t>
            </a:r>
            <a:endParaRPr lang="en-US" sz="2800" smtClean="0">
              <a:solidFill>
                <a:srgbClr val="FFCC66"/>
              </a:solidFill>
            </a:endParaRPr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Функционални циљ: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развој способности и интелектуално -емоционалних функција</a:t>
            </a:r>
          </a:p>
          <a:p>
            <a:pPr>
              <a:buFont typeface="Wingdings" pitchFamily="2" charset="2"/>
              <a:buNone/>
              <a:defRPr/>
            </a:pPr>
            <a:endParaRPr lang="sr-Cyrl-RS" sz="2800" smtClean="0"/>
          </a:p>
          <a:p>
            <a:pPr>
              <a:defRPr/>
            </a:pPr>
            <a:r>
              <a:rPr lang="sr-Cyrl-RS" sz="2800" smtClean="0">
                <a:solidFill>
                  <a:srgbClr val="FFCC66"/>
                </a:solidFill>
              </a:rPr>
              <a:t>Које сазнајне способности и форме мисаоног процеса развијамо у конкретним условима наставног процеса? </a:t>
            </a:r>
            <a:endParaRPr lang="en-US" sz="2800" smtClean="0">
              <a:solidFill>
                <a:srgbClr val="FFCC66"/>
              </a:solidFill>
            </a:endParaRP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Васпитни циљ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формирање и самоформирање личности ученика</a:t>
            </a:r>
            <a:endParaRPr lang="en-US" sz="2800" smtClean="0"/>
          </a:p>
          <a:p>
            <a:pPr>
              <a:defRPr/>
            </a:pPr>
            <a:r>
              <a:rPr lang="sr-Cyrl-RS" sz="2800" smtClean="0"/>
              <a:t>изграђивање карактерних и моралних особина ученика</a:t>
            </a:r>
          </a:p>
          <a:p>
            <a:pPr>
              <a:defRPr/>
            </a:pPr>
            <a:r>
              <a:rPr lang="sr-Cyrl-RS" sz="2800" smtClean="0">
                <a:solidFill>
                  <a:srgbClr val="FFCC66"/>
                </a:solidFill>
              </a:rPr>
              <a:t>Које особине личности ученика обликујемо у конкретним условима наставе?</a:t>
            </a:r>
            <a:endParaRPr lang="en-US" sz="2800" smtClean="0">
              <a:solidFill>
                <a:srgbClr val="FFCC66"/>
              </a:solidFill>
            </a:endParaRP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Исходи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Исказ очекиваних знања, способности разумевања, које би ученик требало да демонстрира након процеса учења</a:t>
            </a:r>
          </a:p>
          <a:p>
            <a:pPr>
              <a:defRPr/>
            </a:pPr>
            <a:endParaRPr lang="sr-Cyrl-RS" sz="2800" smtClean="0"/>
          </a:p>
          <a:p>
            <a:pPr>
              <a:defRPr/>
            </a:pPr>
            <a:r>
              <a:rPr lang="sr-Cyrl-RS" sz="2800" smtClean="0"/>
              <a:t>Опис посебних интелектуалних и практичних вештина стечених или демонстрираних  успешним завршетком  јединице учења или квалификације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Исходи: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52937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Јасна идентификација интегрисаних знања и вештина</a:t>
            </a:r>
          </a:p>
          <a:p>
            <a:pPr>
              <a:defRPr/>
            </a:pPr>
            <a:r>
              <a:rPr lang="sr-Cyrl-RS" sz="2800" smtClean="0"/>
              <a:t>Не описују процес учења</a:t>
            </a:r>
          </a:p>
          <a:p>
            <a:pPr>
              <a:defRPr/>
            </a:pPr>
            <a:r>
              <a:rPr lang="sr-Cyrl-RS" sz="2800" smtClean="0"/>
              <a:t>Не односе се на намере, циљеве и задатке наставника</a:t>
            </a:r>
          </a:p>
          <a:p>
            <a:pPr>
              <a:defRPr/>
            </a:pPr>
            <a:r>
              <a:rPr lang="sr-Cyrl-RS" sz="2800" smtClean="0"/>
              <a:t>Нису сажети приказ садржаја образовног програма </a:t>
            </a:r>
          </a:p>
          <a:p>
            <a:pPr>
              <a:defRPr/>
            </a:pPr>
            <a:r>
              <a:rPr lang="sr-Cyrl-RS" sz="2800" smtClean="0">
                <a:solidFill>
                  <a:srgbClr val="FFCC66"/>
                </a:solidFill>
              </a:rPr>
              <a:t>Исходи учења описују резултате процеса учења!</a:t>
            </a:r>
            <a:endParaRPr lang="en-US" sz="280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Зашто нам је планирање тешко?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19613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први посао после годишњег одмора</a:t>
            </a:r>
          </a:p>
          <a:p>
            <a:pPr>
              <a:defRPr/>
            </a:pPr>
            <a:r>
              <a:rPr lang="sr-Cyrl-RS" sz="2800" smtClean="0"/>
              <a:t>нисмо учили на факултету</a:t>
            </a:r>
          </a:p>
          <a:p>
            <a:pPr>
              <a:defRPr/>
            </a:pPr>
            <a:r>
              <a:rPr lang="sr-Cyrl-RS" sz="2800" smtClean="0"/>
              <a:t>мора се</a:t>
            </a:r>
          </a:p>
          <a:p>
            <a:pPr>
              <a:defRPr/>
            </a:pPr>
            <a:r>
              <a:rPr lang="sr-Cyrl-RS" sz="2800" smtClean="0"/>
              <a:t>ситна слова у службеном листу, пуно текста</a:t>
            </a:r>
          </a:p>
          <a:p>
            <a:pPr>
              <a:defRPr/>
            </a:pPr>
            <a:r>
              <a:rPr lang="sr-Cyrl-RS" sz="2800" smtClean="0"/>
              <a:t>можда препишемо од неког... </a:t>
            </a:r>
          </a:p>
          <a:p>
            <a:pPr>
              <a:defRPr/>
            </a:pPr>
            <a:r>
              <a:rPr lang="sr-Cyrl-RS" sz="2800" smtClean="0"/>
              <a:t>зато што не знамо зашто је то важно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Зашто су исходи важни?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Дефинишу врсту и обим знања за које се очекује да ће их ученици постићи</a:t>
            </a:r>
          </a:p>
          <a:p>
            <a:pPr>
              <a:defRPr/>
            </a:pPr>
            <a:r>
              <a:rPr lang="sr-Cyrl-RS" sz="2800" smtClean="0"/>
              <a:t>Пружају објективне критеријуме за проверу</a:t>
            </a:r>
          </a:p>
          <a:p>
            <a:pPr>
              <a:defRPr/>
            </a:pPr>
            <a:r>
              <a:rPr lang="sr-Cyrl-RS" sz="2800" smtClean="0"/>
              <a:t>Указују ученицима на очекивања од учења</a:t>
            </a:r>
          </a:p>
          <a:p>
            <a:pPr>
              <a:defRPr/>
            </a:pPr>
            <a:r>
              <a:rPr lang="sr-Cyrl-RS" sz="2800" smtClean="0"/>
              <a:t>Акценат је померен са процеса учења на резултате учења</a:t>
            </a:r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mtClean="0"/>
              <a:t>Како се пишу исходи?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mtClean="0"/>
              <a:t>Активни глаголи који описују радњу или понашање </a:t>
            </a:r>
          </a:p>
          <a:p>
            <a:pPr>
              <a:defRPr/>
            </a:pPr>
            <a:r>
              <a:rPr lang="sr-Cyrl-RS" smtClean="0"/>
              <a:t>Кратке и фокусиране изјаве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Однос циља и исхода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ЦИЉ: подсетити (и/или научити) наставнике о основним елементима планирања наставе.</a:t>
            </a:r>
          </a:p>
          <a:p>
            <a:pPr>
              <a:buFont typeface="Wingdings" pitchFamily="2" charset="2"/>
              <a:buNone/>
              <a:defRPr/>
            </a:pPr>
            <a:r>
              <a:rPr lang="sr-Cyrl-RS" sz="2800" smtClean="0"/>
              <a:t> </a:t>
            </a:r>
            <a:endParaRPr lang="en-US" sz="2800" smtClean="0"/>
          </a:p>
          <a:p>
            <a:pPr>
              <a:defRPr/>
            </a:pPr>
            <a:r>
              <a:rPr lang="sr-Cyrl-RS" sz="2800" smtClean="0"/>
              <a:t>ИСХОД УЧЕЊА: После успешно завршене презентације наставници ће бити способни (знати да ураде) годишње и месечне планове  рада, као и писане припреме за час. </a:t>
            </a:r>
            <a:endParaRPr lang="en-US" sz="2800" smtClean="0"/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12825"/>
            <a:ext cx="7620000" cy="511175"/>
          </a:xfrm>
        </p:spPr>
        <p:txBody>
          <a:bodyPr/>
          <a:lstStyle/>
          <a:p>
            <a:pPr>
              <a:defRPr/>
            </a:pPr>
            <a:r>
              <a:rPr lang="sr-Cyrl-CS" sz="4000" smtClean="0">
                <a:latin typeface="+mn-lt"/>
                <a:cs typeface="Tahoma" pitchFamily="34" charset="0"/>
              </a:rPr>
              <a:t>ОБРАЗОВНИ СТАНДАРДИ</a:t>
            </a:r>
            <a:endParaRPr lang="en-US" sz="4000" smtClean="0">
              <a:latin typeface="+mn-lt"/>
              <a:cs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sr-Cyrl-CS" sz="2800" smtClean="0"/>
              <a:t>конкретни </a:t>
            </a:r>
            <a:r>
              <a:rPr lang="sr-Cyrl-CS" sz="2800"/>
              <a:t>примери степена и </a:t>
            </a:r>
            <a:r>
              <a:rPr lang="sr-Cyrl-CS" sz="2800" smtClean="0"/>
              <a:t>квалитета </a:t>
            </a:r>
            <a:r>
              <a:rPr lang="sr-Cyrl-CS" sz="2800"/>
              <a:t>постигнућа </a:t>
            </a:r>
            <a:r>
              <a:rPr lang="sr-Cyrl-CS" sz="2800" smtClean="0"/>
              <a:t>ученика</a:t>
            </a:r>
          </a:p>
          <a:p>
            <a:pPr>
              <a:buFont typeface="Wingdings" pitchFamily="2" charset="2"/>
              <a:buNone/>
              <a:defRPr/>
            </a:pPr>
            <a:endParaRPr lang="sr-Cyrl-CS" sz="2800" smtClean="0"/>
          </a:p>
          <a:p>
            <a:pPr>
              <a:buFont typeface="Wingdings" pitchFamily="2" charset="2"/>
              <a:buChar char="q"/>
              <a:defRPr/>
            </a:pPr>
            <a:r>
              <a:rPr lang="sr-Cyrl-CS" sz="2800" smtClean="0"/>
              <a:t>описују </a:t>
            </a:r>
            <a:r>
              <a:rPr lang="sr-Cyrl-CS" sz="2800"/>
              <a:t>колико би процената ученика требало да усвоји поједине садржаје из неког предмета на одређеном </a:t>
            </a:r>
            <a:r>
              <a:rPr lang="sr-Cyrl-CS" sz="2800" smtClean="0"/>
              <a:t>узрасту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620000" cy="762000"/>
          </a:xfrm>
        </p:spPr>
        <p:txBody>
          <a:bodyPr/>
          <a:lstStyle/>
          <a:p>
            <a:pPr>
              <a:defRPr/>
            </a:pPr>
            <a:r>
              <a:rPr lang="sr-Cyrl-CS" sz="3200">
                <a:solidFill>
                  <a:schemeClr val="tx1"/>
                </a:solidFill>
                <a:latin typeface="+mn-lt"/>
              </a:rPr>
              <a:t>ВРСТЕ ОБРАЗОВНИХ СТАНДАРДА</a:t>
            </a:r>
            <a:endParaRPr lang="en-US" sz="3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52600"/>
            <a:ext cx="8334375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r-Cyrl-CS" sz="2000" b="1" smtClean="0">
                <a:cs typeface="Tahoma" pitchFamily="34" charset="0"/>
              </a:rPr>
              <a:t>ИНТУИТИВНИ, ПРИГОДНИ </a:t>
            </a:r>
            <a:r>
              <a:rPr lang="sr-Cyrl-CS" sz="2000" smtClean="0">
                <a:cs typeface="Tahoma" pitchFamily="34" charset="0"/>
              </a:rPr>
              <a:t>- </a:t>
            </a:r>
            <a:r>
              <a:rPr lang="sr-Cyrl-CS" sz="1800" smtClean="0">
                <a:cs typeface="Tahoma" pitchFamily="34" charset="0"/>
              </a:rPr>
              <a:t>дефинишу их наставници на основу сопствених искустава и интуиције у раду са ученицима. Иако не почивају на општем консензусу имају своје место у настави, посебно у праћењу постигнућа и оцењивању ученика, јер се фокусирају на конкретна постигнућа ученика (ИОП)</a:t>
            </a:r>
          </a:p>
          <a:p>
            <a:pPr>
              <a:lnSpc>
                <a:spcPct val="90000"/>
              </a:lnSpc>
              <a:defRPr/>
            </a:pPr>
            <a:endParaRPr lang="sr-Cyrl-CS" sz="1800" b="1" smtClean="0"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sr-Cyrl-CS" sz="2000" b="1" smtClean="0">
                <a:cs typeface="Tahoma" pitchFamily="34" charset="0"/>
              </a:rPr>
              <a:t>ЕКСПЕРТСКИ-</a:t>
            </a:r>
            <a:r>
              <a:rPr lang="sr-Cyrl-CS" sz="2000" smtClean="0">
                <a:cs typeface="Tahoma" pitchFamily="34" charset="0"/>
              </a:rPr>
              <a:t> </a:t>
            </a:r>
            <a:r>
              <a:rPr lang="sr-Cyrl-CS" sz="1800" smtClean="0">
                <a:cs typeface="Tahoma" pitchFamily="34" charset="0"/>
              </a:rPr>
              <a:t>формулише их група стручњака изабраних по одређеним критеријумима (одлично познавање области за коју се стандарди дефинишу, узрасних карактеристика ученика и савремених метода наставе)</a:t>
            </a:r>
          </a:p>
          <a:p>
            <a:pPr>
              <a:lnSpc>
                <a:spcPct val="90000"/>
              </a:lnSpc>
              <a:defRPr/>
            </a:pPr>
            <a:endParaRPr lang="sr-Cyrl-CS" sz="1800" smtClean="0"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sr-Cyrl-CS" sz="2000" b="1" smtClean="0">
                <a:cs typeface="Tahoma" pitchFamily="34" charset="0"/>
              </a:rPr>
              <a:t>ЕМПИРИЈСКИ </a:t>
            </a:r>
            <a:r>
              <a:rPr lang="sr-Cyrl-CS" sz="2000" smtClean="0">
                <a:cs typeface="Tahoma" pitchFamily="34" charset="0"/>
              </a:rPr>
              <a:t>- </a:t>
            </a:r>
            <a:r>
              <a:rPr lang="sr-Cyrl-CS" sz="1800" smtClean="0">
                <a:cs typeface="Tahoma" pitchFamily="34" charset="0"/>
              </a:rPr>
              <a:t>дефинишу се на основу емпиријске провере претходно донетих експертских стандарда на основу постигнућа ученика на тестовима знања. Добро су утемељени и осетљиви на конкретне услове у којима функционише конкретан образовни систем. Основни недостатак је што њихово дефинисање траје најмање 2 године.</a:t>
            </a:r>
            <a:endParaRPr lang="en-US" sz="180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Наставне методе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385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sr-Cyrl-RS" sz="2800" smtClean="0"/>
              <a:t>	поступци или начини </a:t>
            </a:r>
            <a:r>
              <a:rPr lang="sr-Cyrl-RS" sz="2800" b="1" smtClean="0"/>
              <a:t>заједничког рада</a:t>
            </a:r>
            <a:r>
              <a:rPr lang="sr-Cyrl-RS" sz="2800" smtClean="0"/>
              <a:t> наставника и ученика у наставном процесу помоћу којих ученици стичу нова знања и развијају психофизичке способности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mtClean="0"/>
              <a:t>Наставне методе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63" y="2214563"/>
            <a:ext cx="7043737" cy="3881437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Вербално текстуалне</a:t>
            </a:r>
          </a:p>
          <a:p>
            <a:pPr>
              <a:defRPr/>
            </a:pPr>
            <a:r>
              <a:rPr lang="sr-Cyrl-RS" sz="2800" smtClean="0"/>
              <a:t>Илустративно демонстративне</a:t>
            </a:r>
          </a:p>
          <a:p>
            <a:pPr>
              <a:defRPr/>
            </a:pPr>
            <a:r>
              <a:rPr lang="sr-Cyrl-RS" sz="2800" smtClean="0"/>
              <a:t>Лабораторијско експерименталне</a:t>
            </a:r>
          </a:p>
          <a:p>
            <a:pPr>
              <a:defRPr/>
            </a:pPr>
            <a:r>
              <a:rPr lang="sr-Cyrl-RS" sz="2800" smtClean="0"/>
              <a:t>Метода практичног рада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58050" cy="1371600"/>
          </a:xfrm>
        </p:spPr>
        <p:txBody>
          <a:bodyPr/>
          <a:lstStyle/>
          <a:p>
            <a:pPr>
              <a:defRPr/>
            </a:pPr>
            <a:r>
              <a:rPr lang="sr-Cyrl-RS" sz="4000" smtClean="0"/>
              <a:t>Вербално текстуалне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214563"/>
            <a:ext cx="8043863" cy="3829050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Метода читања и рада на тексту</a:t>
            </a:r>
          </a:p>
          <a:p>
            <a:pPr>
              <a:defRPr/>
            </a:pPr>
            <a:r>
              <a:rPr lang="sr-Cyrl-RS" sz="2800" smtClean="0"/>
              <a:t>Метода разговора (катехетички облик, хеуристички облик,  Сократова метода, слободан облик, дискусија....)</a:t>
            </a:r>
          </a:p>
          <a:p>
            <a:pPr>
              <a:defRPr/>
            </a:pPr>
            <a:r>
              <a:rPr lang="sr-Cyrl-RS" sz="2800" smtClean="0"/>
              <a:t>Метода усменог излагања (приповедање, описивање,  образлагање, објашњавање...)</a:t>
            </a:r>
          </a:p>
          <a:p>
            <a:pPr>
              <a:buFont typeface="Wingdings" pitchFamily="2" charset="2"/>
              <a:buNone/>
              <a:defRPr/>
            </a:pPr>
            <a:endParaRPr lang="sr-Cyrl-RS" sz="2800" smtClean="0"/>
          </a:p>
          <a:p>
            <a:pPr>
              <a:defRPr/>
            </a:pPr>
            <a:endParaRPr lang="en-US" sz="280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85750"/>
            <a:ext cx="2071687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Метода писања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88" y="1981200"/>
            <a:ext cx="7758112" cy="4114800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Везани или репродуктивни писани радови - преписивање</a:t>
            </a:r>
          </a:p>
          <a:p>
            <a:pPr>
              <a:defRPr/>
            </a:pPr>
            <a:r>
              <a:rPr lang="sr-Cyrl-RS" sz="2800" smtClean="0"/>
              <a:t>Полувезани или полуслободни писани радови</a:t>
            </a:r>
          </a:p>
          <a:p>
            <a:pPr>
              <a:defRPr/>
            </a:pPr>
            <a:r>
              <a:rPr lang="sr-Cyrl-RS" sz="2800" smtClean="0"/>
              <a:t>Самостални писани радови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sr-Cyrl-RS" sz="4000" smtClean="0"/>
              <a:t>Метода цртања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sz="2000" smtClean="0">
                <a:cs typeface="Tahoma" pitchFamily="34" charset="0"/>
              </a:rPr>
              <a:t>цртање графичких знакова (волтметар, топографски и картографски знакови)</a:t>
            </a:r>
          </a:p>
          <a:p>
            <a:pPr>
              <a:defRPr/>
            </a:pPr>
            <a:r>
              <a:rPr lang="en-US" sz="2000" smtClean="0">
                <a:cs typeface="Tahoma" pitchFamily="34" charset="0"/>
              </a:rPr>
              <a:t>цртање графичких симбола – апстрактни, многозначни (грб, мач..)</a:t>
            </a:r>
          </a:p>
          <a:p>
            <a:pPr>
              <a:defRPr/>
            </a:pPr>
            <a:r>
              <a:rPr lang="en-US" sz="2000" smtClean="0">
                <a:cs typeface="Tahoma" pitchFamily="34" charset="0"/>
              </a:rPr>
              <a:t>геометријски цртеж</a:t>
            </a:r>
          </a:p>
          <a:p>
            <a:pPr>
              <a:defRPr/>
            </a:pPr>
            <a:r>
              <a:rPr lang="en-US" sz="2000" smtClean="0">
                <a:cs typeface="Tahoma" pitchFamily="34" charset="0"/>
              </a:rPr>
              <a:t>графичко приказивање кванитативних односа</a:t>
            </a:r>
          </a:p>
          <a:p>
            <a:pPr>
              <a:defRPr/>
            </a:pPr>
            <a:r>
              <a:rPr lang="en-US" sz="2000" smtClean="0">
                <a:cs typeface="Tahoma" pitchFamily="34" charset="0"/>
              </a:rPr>
              <a:t>шематско цртање предмета</a:t>
            </a:r>
          </a:p>
          <a:p>
            <a:pPr>
              <a:defRPr/>
            </a:pPr>
            <a:r>
              <a:rPr lang="en-US" sz="2000" smtClean="0">
                <a:cs typeface="Tahoma" pitchFamily="34" charset="0"/>
              </a:rPr>
              <a:t>шематско приказивање процеса </a:t>
            </a:r>
          </a:p>
          <a:p>
            <a:pPr>
              <a:defRPr/>
            </a:pPr>
            <a:r>
              <a:rPr lang="en-US" sz="2000" smtClean="0">
                <a:cs typeface="Tahoma" pitchFamily="34" charset="0"/>
              </a:rPr>
              <a:t>цртање на  основу посматрања  природних предмета</a:t>
            </a:r>
            <a:r>
              <a:rPr lang="sr-Cyrl-RS" sz="2000" smtClean="0">
                <a:cs typeface="Tahoma" pitchFamily="34" charset="0"/>
              </a:rPr>
              <a:t> </a:t>
            </a:r>
            <a:endParaRPr lang="en-US" sz="2000" smtClean="0">
              <a:cs typeface="Tahoma" pitchFamily="34" charset="0"/>
            </a:endParaRPr>
          </a:p>
          <a:p>
            <a:pPr>
              <a:defRPr/>
            </a:pPr>
            <a:r>
              <a:rPr lang="en-US" sz="2000" smtClean="0">
                <a:cs typeface="Tahoma" pitchFamily="34" charset="0"/>
              </a:rPr>
              <a:t>конкретизација апстракције</a:t>
            </a:r>
          </a:p>
          <a:p>
            <a:pPr>
              <a:defRPr/>
            </a:pPr>
            <a:r>
              <a:rPr lang="sr-Cyrl-RS" sz="2000" smtClean="0">
                <a:cs typeface="Tahoma" pitchFamily="34" charset="0"/>
              </a:rPr>
              <a:t>и</a:t>
            </a:r>
            <a:r>
              <a:rPr lang="en-US" sz="2000" smtClean="0">
                <a:cs typeface="Tahoma" pitchFamily="34" charset="0"/>
              </a:rPr>
              <a:t>лустровање фабуле (радње)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4000" smtClean="0"/>
              <a:t>Наставни план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Cyrl-CS" sz="2800" smtClean="0"/>
              <a:t>Табеларно приказује:</a:t>
            </a:r>
          </a:p>
          <a:p>
            <a:pPr eaLnBrk="1" hangingPunct="1">
              <a:defRPr/>
            </a:pPr>
            <a:r>
              <a:rPr lang="sr-Cyrl-CS" sz="2800" smtClean="0"/>
              <a:t>Наставне предмете (обавезне и изборне)</a:t>
            </a:r>
          </a:p>
          <a:p>
            <a:pPr eaLnBrk="1" hangingPunct="1">
              <a:defRPr/>
            </a:pPr>
            <a:r>
              <a:rPr lang="sr-Cyrl-CS" sz="2800" smtClean="0"/>
              <a:t>Редослед њиховог изучавања</a:t>
            </a:r>
          </a:p>
          <a:p>
            <a:pPr eaLnBrk="1" hangingPunct="1">
              <a:defRPr/>
            </a:pPr>
            <a:r>
              <a:rPr lang="sr-Cyrl-CS" sz="2800" smtClean="0"/>
              <a:t>Недељни и годишњи фонд часова</a:t>
            </a:r>
            <a:endParaRPr lang="sr-Latn-C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Облици рада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Фронтални (</a:t>
            </a:r>
            <a:r>
              <a:rPr lang="en-US" sz="2800" smtClean="0"/>
              <a:t>ex catedra)</a:t>
            </a:r>
          </a:p>
          <a:p>
            <a:pPr>
              <a:defRPr/>
            </a:pPr>
            <a:r>
              <a:rPr lang="sr-Cyrl-RS" sz="2800" smtClean="0"/>
              <a:t>Самосталан рад ученика:</a:t>
            </a:r>
          </a:p>
          <a:p>
            <a:pPr>
              <a:buFont typeface="Wingdings" pitchFamily="2" charset="2"/>
              <a:buNone/>
              <a:defRPr/>
            </a:pPr>
            <a:r>
              <a:rPr lang="sr-Cyrl-RS" sz="2800" smtClean="0"/>
              <a:t>	- групни рад </a:t>
            </a:r>
          </a:p>
          <a:p>
            <a:pPr>
              <a:buFont typeface="Wingdings" pitchFamily="2" charset="2"/>
              <a:buNone/>
              <a:defRPr/>
            </a:pPr>
            <a:r>
              <a:rPr lang="sr-Cyrl-RS" sz="2800" smtClean="0"/>
              <a:t>	- рад у паровима</a:t>
            </a:r>
          </a:p>
          <a:p>
            <a:pPr>
              <a:buFont typeface="Wingdings" pitchFamily="2" charset="2"/>
              <a:buNone/>
              <a:defRPr/>
            </a:pPr>
            <a:r>
              <a:rPr lang="sr-Cyrl-RS" sz="2800" smtClean="0"/>
              <a:t>	- индивидуални / индивидуализовани</a:t>
            </a:r>
          </a:p>
          <a:p>
            <a:pPr>
              <a:buFont typeface="Wingdings" pitchFamily="2" charset="2"/>
              <a:buNone/>
              <a:defRPr/>
            </a:pPr>
            <a:endParaRPr lang="sr-Cyrl-RS" sz="2800" smtClean="0"/>
          </a:p>
          <a:p>
            <a:pPr>
              <a:buFont typeface="Wingdings" pitchFamily="2" charset="2"/>
              <a:buNone/>
              <a:defRPr/>
            </a:pPr>
            <a:r>
              <a:rPr lang="sr-Cyrl-RS" sz="2800" smtClean="0"/>
              <a:t>	* Радионички  облик рада</a:t>
            </a:r>
          </a:p>
          <a:p>
            <a:pPr>
              <a:buFont typeface="Wingdings" pitchFamily="2" charset="2"/>
              <a:buNone/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Ресурси </a:t>
            </a:r>
            <a:r>
              <a:rPr lang="sr-Cyrl-RS" sz="2000" smtClean="0"/>
              <a:t>(материјално техничка страна наставе)</a:t>
            </a:r>
            <a:endParaRPr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381500"/>
          </a:xfrm>
        </p:spPr>
        <p:txBody>
          <a:bodyPr/>
          <a:lstStyle/>
          <a:p>
            <a:pPr>
              <a:defRPr/>
            </a:pPr>
            <a:r>
              <a:rPr lang="sr-Cyrl-RS" sz="2400" smtClean="0"/>
              <a:t>Изворна стварност</a:t>
            </a:r>
            <a:endParaRPr lang="en-US" sz="2400" smtClean="0"/>
          </a:p>
          <a:p>
            <a:pPr>
              <a:defRPr/>
            </a:pPr>
            <a:r>
              <a:rPr lang="sr-Cyrl-RS" sz="2400" smtClean="0">
                <a:solidFill>
                  <a:srgbClr val="FFCC66"/>
                </a:solidFill>
              </a:rPr>
              <a:t>Наставна средства</a:t>
            </a:r>
            <a:r>
              <a:rPr lang="sr-Cyrl-RS" sz="2400" smtClean="0"/>
              <a:t> – дидактички обликована изворна стварност, извори знања:</a:t>
            </a:r>
            <a:endParaRPr lang="en-US" sz="2400" smtClean="0"/>
          </a:p>
          <a:p>
            <a:pPr>
              <a:buFont typeface="Wingdings" pitchFamily="2" charset="2"/>
              <a:buNone/>
              <a:defRPr/>
            </a:pPr>
            <a:r>
              <a:rPr lang="sr-Cyrl-RS" sz="2400" smtClean="0"/>
              <a:t> 		</a:t>
            </a:r>
            <a:r>
              <a:rPr lang="sr-Cyrl-RS" sz="2400" smtClean="0">
                <a:solidFill>
                  <a:srgbClr val="FFCC66"/>
                </a:solidFill>
              </a:rPr>
              <a:t>аудитивна </a:t>
            </a:r>
            <a:endParaRPr lang="en-US" sz="2400" smtClean="0">
              <a:solidFill>
                <a:srgbClr val="FFCC66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sr-Cyrl-RS" sz="2400" smtClean="0">
                <a:solidFill>
                  <a:srgbClr val="FFCC66"/>
                </a:solidFill>
              </a:rPr>
              <a:t>		визу</a:t>
            </a:r>
            <a:r>
              <a:rPr lang="sr-Latn-RS" sz="2400" smtClean="0">
                <a:solidFill>
                  <a:srgbClr val="FFCC66"/>
                </a:solidFill>
              </a:rPr>
              <a:t>e</a:t>
            </a:r>
            <a:r>
              <a:rPr lang="sr-Cyrl-RS" sz="2400" smtClean="0">
                <a:solidFill>
                  <a:srgbClr val="FFCC66"/>
                </a:solidFill>
              </a:rPr>
              <a:t>лна </a:t>
            </a:r>
            <a:endParaRPr lang="en-US" sz="2400" smtClean="0">
              <a:solidFill>
                <a:srgbClr val="FFCC66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sr-Cyrl-RS" sz="2400" smtClean="0">
                <a:solidFill>
                  <a:srgbClr val="FFCC66"/>
                </a:solidFill>
              </a:rPr>
              <a:t>		аудиовизуелна </a:t>
            </a:r>
            <a:endParaRPr lang="en-US" sz="2400" smtClean="0">
              <a:solidFill>
                <a:srgbClr val="FFCC66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sr-Cyrl-RS" sz="2400" smtClean="0">
                <a:solidFill>
                  <a:srgbClr val="FFCC66"/>
                </a:solidFill>
              </a:rPr>
              <a:t>		текстуална </a:t>
            </a:r>
            <a:endParaRPr lang="en-US" sz="2400" smtClean="0">
              <a:solidFill>
                <a:srgbClr val="FFCC66"/>
              </a:solidFill>
            </a:endParaRPr>
          </a:p>
          <a:p>
            <a:pPr>
              <a:defRPr/>
            </a:pPr>
            <a:r>
              <a:rPr lang="sr-Cyrl-RS" sz="2400" smtClean="0"/>
              <a:t>Техничка помагала – преносиоци знања и информација, оруђе за рад</a:t>
            </a:r>
            <a:endParaRPr lang="en-US" sz="2400" smtClean="0"/>
          </a:p>
          <a:p>
            <a:pPr>
              <a:defRPr/>
            </a:pPr>
            <a:r>
              <a:rPr lang="sr-Cyrl-RS" sz="2400" smtClean="0"/>
              <a:t>Технички уређаји </a:t>
            </a:r>
            <a:endParaRPr lang="en-US" sz="2400" smtClean="0"/>
          </a:p>
          <a:p>
            <a:pPr>
              <a:defRPr/>
            </a:pPr>
            <a:r>
              <a:rPr lang="sr-Cyrl-RS" sz="2400" smtClean="0"/>
              <a:t>Наставна технологија</a:t>
            </a:r>
            <a:endParaRPr lang="en-US" sz="2400" smtClean="0"/>
          </a:p>
          <a:p>
            <a:pPr>
              <a:buFont typeface="Wingdings" pitchFamily="2" charset="2"/>
              <a:buNone/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Тип часа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013" y="1928813"/>
            <a:ext cx="7900987" cy="4114800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Обрада</a:t>
            </a:r>
          </a:p>
          <a:p>
            <a:pPr>
              <a:defRPr/>
            </a:pPr>
            <a:r>
              <a:rPr lang="sr-Cyrl-RS" sz="2800" smtClean="0"/>
              <a:t>Утврђивање</a:t>
            </a:r>
          </a:p>
          <a:p>
            <a:pPr>
              <a:defRPr/>
            </a:pPr>
            <a:r>
              <a:rPr lang="sr-Cyrl-RS" sz="2800" smtClean="0"/>
              <a:t>Проверавање</a:t>
            </a:r>
          </a:p>
          <a:p>
            <a:pPr>
              <a:defRPr/>
            </a:pPr>
            <a:r>
              <a:rPr lang="sr-Cyrl-RS" sz="2800" smtClean="0"/>
              <a:t>Систематизација</a:t>
            </a:r>
          </a:p>
          <a:p>
            <a:pPr>
              <a:defRPr/>
            </a:pPr>
            <a:r>
              <a:rPr lang="sr-Cyrl-RS" sz="2800" smtClean="0"/>
              <a:t>Комбиновани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Писана припрема за час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Обавеза сваког наставника</a:t>
            </a:r>
          </a:p>
          <a:p>
            <a:pPr>
              <a:defRPr/>
            </a:pPr>
            <a:r>
              <a:rPr lang="sr-Cyrl-RS" sz="2800" smtClean="0"/>
              <a:t>Видљива у 40 – часовној радној недељи</a:t>
            </a:r>
          </a:p>
          <a:p>
            <a:pPr>
              <a:defRPr/>
            </a:pPr>
            <a:r>
              <a:rPr lang="sr-Cyrl-RS" sz="2800" smtClean="0"/>
              <a:t>На захтев овлашћених особа се ставља на увид (просветни саветник, директор, школски педагог, психолог)</a:t>
            </a:r>
          </a:p>
          <a:p>
            <a:pPr>
              <a:defRPr/>
            </a:pPr>
            <a:r>
              <a:rPr lang="sr-Cyrl-RS" sz="2800" smtClean="0"/>
              <a:t>Различите форме припреме (од детаљне до сажете)</a:t>
            </a:r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Зашто нам треба писана припрема?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Структура пружа сигурност у раду</a:t>
            </a:r>
          </a:p>
          <a:p>
            <a:pPr>
              <a:defRPr/>
            </a:pPr>
            <a:r>
              <a:rPr lang="sr-Cyrl-RS" sz="2800" smtClean="0"/>
              <a:t>Да би нам олакшала рад у одељењу</a:t>
            </a:r>
          </a:p>
          <a:p>
            <a:pPr>
              <a:defRPr/>
            </a:pPr>
            <a:r>
              <a:rPr lang="sr-Cyrl-RS" sz="2800" smtClean="0"/>
              <a:t>Да бисмо знали зашто смо данас ушли у учионицу</a:t>
            </a:r>
          </a:p>
          <a:p>
            <a:pPr>
              <a:defRPr/>
            </a:pPr>
            <a:r>
              <a:rPr lang="sr-Cyrl-RS" sz="2800" smtClean="0"/>
              <a:t>Да нам служи као подсетник током часа</a:t>
            </a:r>
          </a:p>
          <a:p>
            <a:pPr>
              <a:defRPr/>
            </a:pPr>
            <a:r>
              <a:rPr lang="sr-Cyrl-RS" sz="2800" smtClean="0"/>
              <a:t>Да нам помогне да се посветимо и садржајима и ученицима </a:t>
            </a:r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Обавезе наставника и стручних сарадника: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38562"/>
          </a:xfrm>
        </p:spPr>
        <p:txBody>
          <a:bodyPr/>
          <a:lstStyle/>
          <a:p>
            <a:pPr>
              <a:defRPr/>
            </a:pPr>
            <a:r>
              <a:rPr lang="sr-Cyrl-RS" sz="2800" smtClean="0"/>
              <a:t>Глобални план и програм</a:t>
            </a:r>
          </a:p>
          <a:p>
            <a:pPr>
              <a:defRPr/>
            </a:pPr>
            <a:r>
              <a:rPr lang="sr-Cyrl-RS" sz="2800" smtClean="0"/>
              <a:t>Месечни планови</a:t>
            </a:r>
          </a:p>
          <a:p>
            <a:pPr>
              <a:defRPr/>
            </a:pPr>
            <a:r>
              <a:rPr lang="sr-Cyrl-RS" sz="2800" smtClean="0"/>
              <a:t>Дневне припреме</a:t>
            </a:r>
          </a:p>
          <a:p>
            <a:pPr>
              <a:defRPr/>
            </a:pPr>
            <a:r>
              <a:rPr lang="sr-Cyrl-RS" sz="2800" smtClean="0"/>
              <a:t>Дневник рада</a:t>
            </a:r>
            <a:endParaRPr lang="en-US" sz="280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3286125"/>
            <a:ext cx="2214562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5875"/>
            <a:ext cx="4757738" cy="4810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sr-Latn-RS" sz="2000" smtClean="0"/>
              <a:t>	</a:t>
            </a:r>
            <a:r>
              <a:rPr lang="sr-Cyrl-RS" sz="2000" smtClean="0"/>
              <a:t>Питагорина теорема: 24 речи,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sr-Cyrl-RS" sz="2000" smtClean="0"/>
              <a:t>Оче наш: 66,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sr-Cyrl-RS" sz="2000" smtClean="0"/>
              <a:t>Архимедов закон: 67,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sr-Cyrl-RS" sz="2000" smtClean="0"/>
              <a:t>10 божјих заповести: 179 речи,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sr-Cyrl-RS" sz="2000" smtClean="0"/>
              <a:t>чувени Линколнов говор: 286 речи,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sr-Cyrl-RS" sz="2000" smtClean="0"/>
              <a:t>Декларација о независности: 1.300,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sr-Cyrl-RS" sz="2000" smtClean="0"/>
              <a:t>Амерички Устав са свих 27 амандмана: 7.818 речи,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sr-Cyrl-RS" sz="2000" smtClean="0"/>
              <a:t>Прописи ЕУ о продаји купуса: 26.911 речи</a:t>
            </a:r>
            <a:r>
              <a:rPr lang="en-US" sz="2000" smtClean="0"/>
              <a:t/>
            </a:r>
            <a:br>
              <a:rPr lang="en-US" sz="2000" smtClean="0"/>
            </a:br>
            <a:endParaRPr lang="en-US" sz="2000"/>
          </a:p>
        </p:txBody>
      </p:sp>
      <p:pic>
        <p:nvPicPr>
          <p:cNvPr id="37891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72188" y="1000125"/>
            <a:ext cx="2671762" cy="3816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Наставни програм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sz="2800" smtClean="0"/>
              <a:t>школски документ којим се дефинише обим, дубина и редослед наставних садржаја појединог наставног предмета </a:t>
            </a:r>
            <a:endParaRPr lang="sr-Latn-RS" sz="2800" smtClean="0"/>
          </a:p>
          <a:p>
            <a:pPr>
              <a:buFont typeface="Wingdings" pitchFamily="2" charset="2"/>
              <a:buNone/>
              <a:defRPr/>
            </a:pPr>
            <a:endParaRPr lang="sr-Cyrl-RS" sz="2800" smtClean="0"/>
          </a:p>
          <a:p>
            <a:pPr>
              <a:defRPr/>
            </a:pPr>
            <a:r>
              <a:rPr lang="sr-Cyrl-RS" sz="2800" smtClean="0"/>
              <a:t>конкретизација наставног плана </a:t>
            </a:r>
            <a:endParaRPr lang="en-US" sz="2800" smtClean="0"/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smtClean="0"/>
              <a:t>Наставни програм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800" smtClean="0"/>
              <a:t>Сврха, циљеви и задаци програма образовања и васпитања</a:t>
            </a:r>
          </a:p>
          <a:p>
            <a:pPr eaLnBrk="1" hangingPunct="1">
              <a:defRPr/>
            </a:pPr>
            <a:r>
              <a:rPr lang="sr-Cyrl-CS" sz="2800" smtClean="0"/>
              <a:t>Обавезни и препоручени садржаји обавезних и изборних предмета</a:t>
            </a:r>
          </a:p>
          <a:p>
            <a:pPr eaLnBrk="1" hangingPunct="1">
              <a:defRPr/>
            </a:pPr>
            <a:r>
              <a:rPr lang="sr-Cyrl-CS" sz="2800" smtClean="0"/>
              <a:t>Начин остваривања програма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Планови и њихови називи</a:t>
            </a:r>
            <a:endParaRPr lang="en-US" sz="400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143000" y="1714500"/>
            <a:ext cx="7543800" cy="4381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Cyrl-RS" sz="2800" smtClean="0"/>
              <a:t>У односу на раздобље планирања:</a:t>
            </a:r>
            <a:r>
              <a:rPr lang="sr-Cyrl-BA" sz="2800" smtClean="0"/>
              <a:t> </a:t>
            </a:r>
          </a:p>
          <a:p>
            <a:pPr lvl="1" eaLnBrk="1" hangingPunct="1">
              <a:defRPr/>
            </a:pPr>
            <a:r>
              <a:rPr lang="sr-Cyrl-RS" smtClean="0"/>
              <a:t>Г</a:t>
            </a:r>
            <a:r>
              <a:rPr lang="en-US" smtClean="0"/>
              <a:t>одишњ</a:t>
            </a:r>
            <a:r>
              <a:rPr lang="sr-Cyrl-RS" smtClean="0"/>
              <a:t>и</a:t>
            </a:r>
            <a:endParaRPr lang="en-US" smtClean="0"/>
          </a:p>
          <a:p>
            <a:pPr lvl="1" eaLnBrk="1" hangingPunct="1">
              <a:defRPr/>
            </a:pPr>
            <a:r>
              <a:rPr lang="sr-Cyrl-RS" smtClean="0"/>
              <a:t>П</a:t>
            </a:r>
            <a:r>
              <a:rPr lang="en-US" smtClean="0"/>
              <a:t>олугодишњ</a:t>
            </a:r>
            <a:r>
              <a:rPr lang="sr-Cyrl-RS" smtClean="0"/>
              <a:t>и</a:t>
            </a:r>
            <a:endParaRPr lang="en-US" smtClean="0"/>
          </a:p>
          <a:p>
            <a:pPr lvl="1" eaLnBrk="1" hangingPunct="1">
              <a:defRPr/>
            </a:pPr>
            <a:r>
              <a:rPr lang="sr-Cyrl-RS" smtClean="0"/>
              <a:t>К</a:t>
            </a:r>
            <a:r>
              <a:rPr lang="en-US" smtClean="0"/>
              <a:t>варталн</a:t>
            </a:r>
            <a:r>
              <a:rPr lang="sr-Cyrl-RS" smtClean="0"/>
              <a:t>и</a:t>
            </a:r>
            <a:endParaRPr lang="en-US" smtClean="0"/>
          </a:p>
          <a:p>
            <a:pPr lvl="1" eaLnBrk="1" hangingPunct="1">
              <a:defRPr/>
            </a:pPr>
            <a:r>
              <a:rPr lang="sr-Cyrl-RS" smtClean="0"/>
              <a:t>М</a:t>
            </a:r>
            <a:r>
              <a:rPr lang="en-US" smtClean="0"/>
              <a:t>есечн</a:t>
            </a:r>
            <a:r>
              <a:rPr lang="sr-Cyrl-RS" smtClean="0"/>
              <a:t>и</a:t>
            </a:r>
            <a:endParaRPr lang="en-US" smtClean="0"/>
          </a:p>
          <a:p>
            <a:pPr lvl="1" eaLnBrk="1" hangingPunct="1">
              <a:defRPr/>
            </a:pPr>
            <a:r>
              <a:rPr lang="sr-Cyrl-RS" smtClean="0"/>
              <a:t>Н</a:t>
            </a:r>
            <a:r>
              <a:rPr lang="en-US" smtClean="0"/>
              <a:t>едељн</a:t>
            </a:r>
            <a:r>
              <a:rPr lang="sr-Cyrl-RS" smtClean="0"/>
              <a:t>и</a:t>
            </a:r>
            <a:r>
              <a:rPr lang="en-US" smtClean="0"/>
              <a:t>  </a:t>
            </a:r>
          </a:p>
          <a:p>
            <a:pPr lvl="1" eaLnBrk="1" hangingPunct="1">
              <a:defRPr/>
            </a:pPr>
            <a:r>
              <a:rPr lang="sr-Cyrl-RS" smtClean="0"/>
              <a:t>Д</a:t>
            </a:r>
            <a:r>
              <a:rPr lang="en-US" smtClean="0"/>
              <a:t>невн</a:t>
            </a:r>
            <a:r>
              <a:rPr lang="sr-Cyrl-RS" smtClean="0"/>
              <a:t>и</a:t>
            </a:r>
            <a:r>
              <a:rPr lang="en-US" smtClean="0"/>
              <a:t> планов</a:t>
            </a:r>
            <a:r>
              <a:rPr lang="sr-Cyrl-RS" smtClean="0"/>
              <a:t>и</a:t>
            </a:r>
            <a:r>
              <a:rPr lang="en-US" smtClean="0"/>
              <a:t> </a:t>
            </a:r>
          </a:p>
          <a:p>
            <a:pPr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85938"/>
            <a:ext cx="7786688" cy="4329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Cyrl-RS" sz="2800" smtClean="0"/>
              <a:t>	</a:t>
            </a:r>
            <a:r>
              <a:rPr lang="en-US" sz="2800" smtClean="0"/>
              <a:t>У односу на степен</a:t>
            </a:r>
            <a:r>
              <a:rPr lang="sr-Cyrl-BA" sz="2800" smtClean="0"/>
              <a:t>  </a:t>
            </a:r>
            <a:r>
              <a:rPr lang="en-US" sz="2800" smtClean="0"/>
              <a:t>разрађеност</a:t>
            </a:r>
            <a:r>
              <a:rPr lang="sr-Cyrl-RS" sz="2800" smtClean="0"/>
              <a:t>и </a:t>
            </a:r>
            <a:r>
              <a:rPr lang="sr-Cyrl-BA" sz="2800" smtClean="0"/>
              <a:t>наставних садржаја:   </a:t>
            </a:r>
            <a:endParaRPr lang="en-US" sz="2800" smtClean="0"/>
          </a:p>
          <a:p>
            <a:pPr lvl="1" eaLnBrk="1" hangingPunct="1">
              <a:defRPr/>
            </a:pPr>
            <a:r>
              <a:rPr lang="sr-Cyrl-BA" smtClean="0"/>
              <a:t> </a:t>
            </a:r>
            <a:r>
              <a:rPr lang="en-US" smtClean="0"/>
              <a:t>глобалне</a:t>
            </a:r>
            <a:r>
              <a:rPr lang="sr-Cyrl-RS" smtClean="0"/>
              <a:t>			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 оријентационе</a:t>
            </a:r>
          </a:p>
          <a:p>
            <a:pPr lvl="1" eaLnBrk="1" hangingPunct="1">
              <a:defRPr/>
            </a:pPr>
            <a:r>
              <a:rPr lang="en-US" smtClean="0"/>
              <a:t> макропланове </a:t>
            </a:r>
          </a:p>
          <a:p>
            <a:pPr lvl="1" eaLnBrk="1" hangingPunct="1">
              <a:defRPr/>
            </a:pPr>
            <a:r>
              <a:rPr lang="sr-Cyrl-BA" smtClean="0"/>
              <a:t> </a:t>
            </a:r>
            <a:r>
              <a:rPr lang="en-US" smtClean="0"/>
              <a:t>оквирне  </a:t>
            </a:r>
          </a:p>
          <a:p>
            <a:pPr lvl="1" eaLnBrk="1" hangingPunct="1">
              <a:defRPr/>
            </a:pPr>
            <a:r>
              <a:rPr lang="sr-Cyrl-BA" smtClean="0"/>
              <a:t> </a:t>
            </a:r>
            <a:r>
              <a:rPr lang="en-US" smtClean="0"/>
              <a:t>детаљне</a:t>
            </a:r>
          </a:p>
          <a:p>
            <a:pPr lvl="1" eaLnBrk="1" hangingPunct="1">
              <a:defRPr/>
            </a:pPr>
            <a:r>
              <a:rPr lang="en-US" smtClean="0"/>
              <a:t> микропланове</a:t>
            </a:r>
            <a:r>
              <a:rPr lang="sr-Cyrl-CS" smtClean="0"/>
              <a:t> </a:t>
            </a:r>
            <a:endParaRPr lang="en-US" smtClean="0"/>
          </a:p>
          <a:p>
            <a:pPr>
              <a:defRPr/>
            </a:pPr>
            <a:endParaRPr lang="en-US" sz="2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4000" smtClean="0"/>
              <a:t>Планови и њихови називи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eaLnBrk="1" hangingPunct="1">
              <a:defRPr/>
            </a:pPr>
            <a:r>
              <a:rPr lang="sr-Cyrl-RS" sz="4000" smtClean="0"/>
              <a:t>Врсте планова и програма</a:t>
            </a:r>
            <a:endParaRPr lang="en-US" sz="4000" smtClean="0"/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75" y="2286000"/>
            <a:ext cx="8015288" cy="3357563"/>
          </a:xfrm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Cyrl-BA" sz="2400" smtClean="0">
                <a:cs typeface="Tahoma" pitchFamily="34" charset="0"/>
              </a:rPr>
              <a:t>Годишњи план                    __________________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Cyrl-BA" sz="2400" smtClean="0">
                <a:cs typeface="Tahoma" pitchFamily="34" charset="0"/>
              </a:rPr>
              <a:t>Полугодишњи план             ________    ________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Cyrl-BA" sz="2400" smtClean="0">
                <a:cs typeface="Tahoma" pitchFamily="34" charset="0"/>
              </a:rPr>
              <a:t>Квартални план                  ___   ___     ___   ___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Cyrl-BA" sz="2400" smtClean="0">
                <a:cs typeface="Tahoma" pitchFamily="34" charset="0"/>
              </a:rPr>
              <a:t>Месечни план                     ---     ---        ---     ---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Cyrl-BA" sz="2400" smtClean="0">
                <a:cs typeface="Tahoma" pitchFamily="34" charset="0"/>
              </a:rPr>
              <a:t>Недељни план                    .....    .....     .....    .....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Cyrl-BA" sz="2400" smtClean="0">
                <a:cs typeface="Tahoma" pitchFamily="34" charset="0"/>
              </a:rPr>
              <a:t>Наставне јединице              . ... ... .... ... ... ... .. ...</a:t>
            </a:r>
            <a:endParaRPr lang="en-US" sz="2400" smtClean="0">
              <a:cs typeface="Tahoma" pitchFamily="34" charset="0"/>
            </a:endParaRPr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4643438" y="4149725"/>
            <a:ext cx="2159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5292725" y="4149725"/>
            <a:ext cx="28733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BA" sz="4000" smtClean="0"/>
              <a:t>Планирање у настави   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724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800" smtClean="0"/>
              <a:t>свесна активност којом се унапред пројектује наставни рад </a:t>
            </a:r>
            <a:r>
              <a:rPr lang="sr-Cyrl-RS" sz="2800" smtClean="0"/>
              <a:t>у складу са одређеним циљем</a:t>
            </a:r>
            <a:endParaRPr lang="sr-Latn-RS" sz="2800" smtClean="0"/>
          </a:p>
          <a:p>
            <a:pPr eaLnBrk="1" hangingPunct="1">
              <a:buFont typeface="Wingdings" pitchFamily="2" charset="2"/>
              <a:buChar char="q"/>
              <a:defRPr/>
            </a:pPr>
            <a:endParaRPr lang="sr-Latn-RS" sz="280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sr-Cyrl-RS" sz="2800" smtClean="0"/>
              <a:t>Наставник </a:t>
            </a:r>
            <a:r>
              <a:rPr lang="en-US" sz="2800" smtClean="0"/>
              <a:t>разрађује, распоређује, структуира, артикулише, обликује, програми</a:t>
            </a:r>
            <a:r>
              <a:rPr lang="sr-Cyrl-RS" sz="2800" smtClean="0"/>
              <a:t>р</a:t>
            </a:r>
            <a:r>
              <a:rPr lang="en-US" sz="2800" smtClean="0"/>
              <a:t>а</a:t>
            </a:r>
            <a:r>
              <a:rPr lang="sr-Cyrl-RS" sz="2800" smtClean="0"/>
              <a:t> и прилагођава садржаје националног курикулума за конкретну групу ученика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1886</TotalTime>
  <Words>1069</Words>
  <Application>Microsoft Office PowerPoint</Application>
  <PresentationFormat>On-screen Show (4:3)</PresentationFormat>
  <Paragraphs>194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Tahoma</vt:lpstr>
      <vt:lpstr>Arial</vt:lpstr>
      <vt:lpstr>Wingdings</vt:lpstr>
      <vt:lpstr>Textured</vt:lpstr>
      <vt:lpstr>Планирање наставе</vt:lpstr>
      <vt:lpstr>Зашто нам је планирање тешко?</vt:lpstr>
      <vt:lpstr>Наставни план</vt:lpstr>
      <vt:lpstr>Наставни програм</vt:lpstr>
      <vt:lpstr>Наставни програм</vt:lpstr>
      <vt:lpstr>Планови и њихови називи</vt:lpstr>
      <vt:lpstr>Планови и њихови називи</vt:lpstr>
      <vt:lpstr>Врсте планова и програма</vt:lpstr>
      <vt:lpstr>Планирање у настави   </vt:lpstr>
      <vt:lpstr>Шта нам је потребно за добро планирање?</vt:lpstr>
      <vt:lpstr>      Елементи планирања</vt:lpstr>
      <vt:lpstr>   Аналитички приступ планирању</vt:lpstr>
      <vt:lpstr>Циљеви</vt:lpstr>
      <vt:lpstr>Slide 14</vt:lpstr>
      <vt:lpstr>Материјални или образовни циљ: </vt:lpstr>
      <vt:lpstr>Функционални циљ: </vt:lpstr>
      <vt:lpstr>Васпитни циљ </vt:lpstr>
      <vt:lpstr>Исходи</vt:lpstr>
      <vt:lpstr>Исходи:</vt:lpstr>
      <vt:lpstr>Зашто су исходи важни?</vt:lpstr>
      <vt:lpstr>Како се пишу исходи?</vt:lpstr>
      <vt:lpstr>Однос циља и исхода</vt:lpstr>
      <vt:lpstr>ОБРАЗОВНИ СТАНДАРДИ</vt:lpstr>
      <vt:lpstr>ВРСТЕ ОБРАЗОВНИХ СТАНДАРДА</vt:lpstr>
      <vt:lpstr>Наставне методе</vt:lpstr>
      <vt:lpstr>Наставне методе</vt:lpstr>
      <vt:lpstr>Вербално текстуалне</vt:lpstr>
      <vt:lpstr>Метода писања</vt:lpstr>
      <vt:lpstr>Метода цртања</vt:lpstr>
      <vt:lpstr>Облици рада</vt:lpstr>
      <vt:lpstr>Ресурси (материјално техничка страна наставе)</vt:lpstr>
      <vt:lpstr>Тип часа</vt:lpstr>
      <vt:lpstr>Писана припрема за час</vt:lpstr>
      <vt:lpstr>Зашто нам треба писана припрема?</vt:lpstr>
      <vt:lpstr>Обавезе наставника и стручних сарадника: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до ИОП -а</dc:title>
  <dc:creator>mira</dc:creator>
  <cp:lastModifiedBy>User</cp:lastModifiedBy>
  <cp:revision>32</cp:revision>
  <dcterms:created xsi:type="dcterms:W3CDTF">2010-11-23T09:48:31Z</dcterms:created>
  <dcterms:modified xsi:type="dcterms:W3CDTF">2013-09-17T07:51:47Z</dcterms:modified>
</cp:coreProperties>
</file>